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0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3" r:id="rId3"/>
    <p:sldMasterId id="2147483769" r:id="rId4"/>
    <p:sldMasterId id="2147483781" r:id="rId5"/>
    <p:sldMasterId id="2147483820" r:id="rId6"/>
    <p:sldMasterId id="2147483833" r:id="rId7"/>
    <p:sldMasterId id="2147483846" r:id="rId8"/>
    <p:sldMasterId id="2147483859" r:id="rId9"/>
    <p:sldMasterId id="2147483872" r:id="rId10"/>
  </p:sldMasterIdLst>
  <p:sldIdLst>
    <p:sldId id="256" r:id="rId11"/>
    <p:sldId id="288" r:id="rId12"/>
    <p:sldId id="286" r:id="rId13"/>
    <p:sldId id="309" r:id="rId14"/>
    <p:sldId id="266" r:id="rId15"/>
    <p:sldId id="275" r:id="rId16"/>
    <p:sldId id="276" r:id="rId17"/>
    <p:sldId id="279" r:id="rId18"/>
    <p:sldId id="312" r:id="rId19"/>
    <p:sldId id="280" r:id="rId20"/>
    <p:sldId id="281" r:id="rId21"/>
    <p:sldId id="282" r:id="rId22"/>
    <p:sldId id="289" r:id="rId23"/>
    <p:sldId id="300" r:id="rId24"/>
    <p:sldId id="301" r:id="rId25"/>
    <p:sldId id="311" r:id="rId26"/>
    <p:sldId id="264" r:id="rId27"/>
    <p:sldId id="265" r:id="rId28"/>
  </p:sldIdLst>
  <p:sldSz cx="9144000" cy="5143500" type="screen16x9"/>
  <p:notesSz cx="7559675" cy="10691813"/>
  <p:defaultTextStyle>
    <a:defPPr>
      <a:defRPr lang="ru-RU"/>
    </a:defPPr>
    <a:lvl1pPr marL="0" algn="l" defTabSz="9123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134" algn="l" defTabSz="9123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2398" algn="l" defTabSz="9123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8574" algn="l" defTabSz="9123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4794" algn="l" defTabSz="9123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0927" algn="l" defTabSz="9123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7061" algn="l" defTabSz="9123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3290" algn="l" defTabSz="9123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9487" algn="l" defTabSz="9123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314" autoAdjust="0"/>
  </p:normalViewPr>
  <p:slideViewPr>
    <p:cSldViewPr>
      <p:cViewPr varScale="1">
        <p:scale>
          <a:sx n="145" d="100"/>
          <a:sy n="145" d="100"/>
        </p:scale>
        <p:origin x="62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Злоупотребление</a:t>
            </a: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свободой массовой информации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42639014929217922"/>
          <c:y val="0.12105656536067719"/>
          <c:w val="0.54899619488383622"/>
          <c:h val="0.710693368069781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Количество протоколов по ч. 2 ст 13.15 КоАП РФ по ПФО</c:v>
                </c:pt>
                <c:pt idx="1">
                  <c:v>Количество нарушений в ч. 2 ст 13.15 КоАП РФ по ПФО</c:v>
                </c:pt>
                <c:pt idx="2">
                  <c:v>Количество нарушений в ч. 2 ст 13.15 КоАП РФ на территории Управления по ПФО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</c:v>
                </c:pt>
                <c:pt idx="1">
                  <c:v>4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88-40F2-A1FC-E00385E14FF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288-40F2-A1FC-E00385E14F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Количество протоколов по ч. 2 ст 13.15 КоАП РФ по ПФО</c:v>
                </c:pt>
                <c:pt idx="1">
                  <c:v>Количество нарушений в ч. 2 ст 13.15 КоАП РФ по ПФО</c:v>
                </c:pt>
                <c:pt idx="2">
                  <c:v>Количество нарушений в ч. 2 ст 13.15 КоАП РФ на территории Управления по ПФО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20</c:v>
                </c:pt>
                <c:pt idx="1">
                  <c:v>17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88-40F2-A1FC-E00385E14F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1252856"/>
        <c:axId val="131246192"/>
      </c:barChart>
      <c:catAx>
        <c:axId val="1312528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1246192"/>
        <c:crosses val="autoZero"/>
        <c:auto val="1"/>
        <c:lblAlgn val="ctr"/>
        <c:lblOffset val="100"/>
        <c:noMultiLvlLbl val="0"/>
      </c:catAx>
      <c:valAx>
        <c:axId val="1312461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1252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0C59A2-D9E3-485F-A7B4-292F33173EA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3EC835-C0A3-40C9-A77D-604EFFFC730D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Министерство юстиции РФ (</a:t>
          </a:r>
          <a:r>
            <a:rPr lang="en-US" sz="2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minjust.gov.ru)</a:t>
          </a:r>
          <a:endParaRPr lang="ru-RU" sz="2400" dirty="0"/>
        </a:p>
      </dgm:t>
    </dgm:pt>
    <dgm:pt modelId="{659F60E9-5885-46EE-9DD2-E94372C95663}" type="parTrans" cxnId="{E05A33AD-0C97-40D0-9B51-4F081B7F9A4C}">
      <dgm:prSet/>
      <dgm:spPr/>
      <dgm:t>
        <a:bodyPr/>
        <a:lstStyle/>
        <a:p>
          <a:endParaRPr lang="ru-RU"/>
        </a:p>
      </dgm:t>
    </dgm:pt>
    <dgm:pt modelId="{3E5D2D0F-A381-4FB4-B1E1-EA845E969805}" type="sibTrans" cxnId="{E05A33AD-0C97-40D0-9B51-4F081B7F9A4C}">
      <dgm:prSet/>
      <dgm:spPr/>
      <dgm:t>
        <a:bodyPr/>
        <a:lstStyle/>
        <a:p>
          <a:endParaRPr lang="ru-RU"/>
        </a:p>
      </dgm:t>
    </dgm:pt>
    <dgm:pt modelId="{67A8D31B-CD07-4B48-8AB3-F7606D1F2D58}">
      <dgm:prSet phldrT="[Текст]" custT="1"/>
      <dgm:spPr>
        <a:solidFill>
          <a:schemeClr val="bg1">
            <a:lumMod val="85000"/>
            <a:alpha val="90000"/>
          </a:schemeClr>
        </a:solidFill>
        <a:ln>
          <a:solidFill>
            <a:schemeClr val="accent1"/>
          </a:solidFill>
        </a:ln>
        <a:scene3d>
          <a:camera prst="orthographicFront"/>
          <a:lightRig rig="threePt" dir="t"/>
        </a:scene3d>
        <a:sp3d contourW="12700" prstMaterial="matte">
          <a:contourClr>
            <a:schemeClr val="accent1"/>
          </a:contourClr>
        </a:sp3d>
      </dgm:spPr>
      <dgm:t>
        <a:bodyPr/>
        <a:lstStyle/>
        <a:p>
          <a:r>
            <a:rPr lang="ru-RU" sz="1600" b="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Перечень общественных объединений и религиозных организаций, в отношении которых судом принято вступившее в силу решение о ликвидации или запрете деятельности по основаниям, предусмотренным ФЗ «О противодействии экстремистской деятельности»</a:t>
          </a:r>
          <a:endParaRPr lang="ru-RU" sz="1600" b="0" dirty="0">
            <a:solidFill>
              <a:schemeClr val="tx1"/>
            </a:solidFill>
          </a:endParaRPr>
        </a:p>
      </dgm:t>
    </dgm:pt>
    <dgm:pt modelId="{3D2CD587-7CD8-4D6F-9E43-E2CBEBFC19E4}" type="parTrans" cxnId="{2D4F7B99-20C6-4B90-B01B-D9FF15EE0A83}">
      <dgm:prSet/>
      <dgm:spPr/>
      <dgm:t>
        <a:bodyPr/>
        <a:lstStyle/>
        <a:p>
          <a:endParaRPr lang="ru-RU"/>
        </a:p>
      </dgm:t>
    </dgm:pt>
    <dgm:pt modelId="{56796135-0F2E-4134-A733-25302B1F66D1}" type="sibTrans" cxnId="{2D4F7B99-20C6-4B90-B01B-D9FF15EE0A83}">
      <dgm:prSet/>
      <dgm:spPr/>
      <dgm:t>
        <a:bodyPr/>
        <a:lstStyle/>
        <a:p>
          <a:endParaRPr lang="ru-RU"/>
        </a:p>
      </dgm:t>
    </dgm:pt>
    <dgm:pt modelId="{411D94DC-6B8B-4FEC-8CFB-1B2FC595CEDA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Федеральная служба безопасности РФ (</a:t>
          </a:r>
          <a:r>
            <a:rPr lang="en-US" sz="2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www.fsb.ru)</a:t>
          </a:r>
          <a:endParaRPr lang="ru-RU" sz="2400" dirty="0"/>
        </a:p>
      </dgm:t>
    </dgm:pt>
    <dgm:pt modelId="{7B460E96-0EA3-4185-B441-B618D810B9A1}" type="parTrans" cxnId="{8CD35C26-FA56-4C3D-ABFE-4318D087E194}">
      <dgm:prSet/>
      <dgm:spPr/>
      <dgm:t>
        <a:bodyPr/>
        <a:lstStyle/>
        <a:p>
          <a:endParaRPr lang="ru-RU"/>
        </a:p>
      </dgm:t>
    </dgm:pt>
    <dgm:pt modelId="{78E0A0A2-86B4-497F-812F-D7C5C1E0BD2B}" type="sibTrans" cxnId="{8CD35C26-FA56-4C3D-ABFE-4318D087E194}">
      <dgm:prSet/>
      <dgm:spPr/>
      <dgm:t>
        <a:bodyPr/>
        <a:lstStyle/>
        <a:p>
          <a:endParaRPr lang="ru-RU"/>
        </a:p>
      </dgm:t>
    </dgm:pt>
    <dgm:pt modelId="{25DEF25D-7156-4FDA-AFBB-2F4A280F8E41}">
      <dgm:prSet phldrT="[Текст]" custT="1"/>
      <dgm:spPr>
        <a:solidFill>
          <a:schemeClr val="bg1">
            <a:lumMod val="85000"/>
            <a:alpha val="90000"/>
          </a:schemeClr>
        </a:solidFill>
        <a:ln>
          <a:solidFill>
            <a:schemeClr val="accent1"/>
          </a:solidFill>
        </a:ln>
        <a:scene3d>
          <a:camera prst="orthographicFront"/>
          <a:lightRig rig="threePt" dir="t"/>
        </a:scene3d>
        <a:sp3d contourW="12700" prstMaterial="matte">
          <a:contourClr>
            <a:schemeClr val="accent1"/>
          </a:contourClr>
        </a:sp3d>
      </dgm:spPr>
      <dgm:t>
        <a:bodyPr/>
        <a:lstStyle/>
        <a:p>
          <a:pPr algn="ctr">
            <a:lnSpc>
              <a:spcPct val="100000"/>
            </a:lnSpc>
          </a:pPr>
          <a:r>
            <a:rPr lang="ru-RU" sz="1600" b="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Единый федеральный список организаций, признанных в РФ террористическими</a:t>
          </a:r>
        </a:p>
      </dgm:t>
    </dgm:pt>
    <dgm:pt modelId="{175168B7-EEF7-4CAE-8837-CEAB4596AAD2}" type="parTrans" cxnId="{68549834-6AC4-4EC9-9AE1-3D311BC3D335}">
      <dgm:prSet/>
      <dgm:spPr/>
      <dgm:t>
        <a:bodyPr/>
        <a:lstStyle/>
        <a:p>
          <a:endParaRPr lang="ru-RU"/>
        </a:p>
      </dgm:t>
    </dgm:pt>
    <dgm:pt modelId="{BC2C6F6F-AEC1-4061-AE24-B250632B45CD}" type="sibTrans" cxnId="{68549834-6AC4-4EC9-9AE1-3D311BC3D335}">
      <dgm:prSet/>
      <dgm:spPr/>
      <dgm:t>
        <a:bodyPr/>
        <a:lstStyle/>
        <a:p>
          <a:endParaRPr lang="ru-RU"/>
        </a:p>
      </dgm:t>
    </dgm:pt>
    <dgm:pt modelId="{38E78367-F81A-4FD7-9E19-D76AAE6E0F0A}">
      <dgm:prSet phldrT="[Текст]" custT="1"/>
      <dgm:spPr>
        <a:solidFill>
          <a:schemeClr val="bg1">
            <a:lumMod val="85000"/>
            <a:alpha val="90000"/>
          </a:schemeClr>
        </a:solidFill>
        <a:ln>
          <a:solidFill>
            <a:schemeClr val="accent1"/>
          </a:solidFill>
        </a:ln>
        <a:scene3d>
          <a:camera prst="orthographicFront"/>
          <a:lightRig rig="threePt" dir="t"/>
        </a:scene3d>
        <a:sp3d contourW="12700" prstMaterial="matte">
          <a:contourClr>
            <a:schemeClr val="accent1"/>
          </a:contourClr>
        </a:sp3d>
      </dgm:spPr>
      <dgm:t>
        <a:bodyPr/>
        <a:lstStyle/>
        <a:p>
          <a:r>
            <a:rPr lang="ru-RU" sz="1600" b="0" dirty="0" smtClean="0">
              <a:solidFill>
                <a:schemeClr val="tx1"/>
              </a:solidFill>
            </a:rPr>
            <a:t>Список экстремистских материалов</a:t>
          </a:r>
          <a:endParaRPr lang="ru-RU" sz="1600" b="0" dirty="0">
            <a:solidFill>
              <a:schemeClr val="tx1"/>
            </a:solidFill>
          </a:endParaRPr>
        </a:p>
      </dgm:t>
    </dgm:pt>
    <dgm:pt modelId="{9D898962-A0CA-40A9-9F27-3681A397E41B}" type="parTrans" cxnId="{02A926FA-AA72-488A-9859-CBF445048F60}">
      <dgm:prSet/>
      <dgm:spPr/>
      <dgm:t>
        <a:bodyPr/>
        <a:lstStyle/>
        <a:p>
          <a:endParaRPr lang="ru-RU"/>
        </a:p>
      </dgm:t>
    </dgm:pt>
    <dgm:pt modelId="{0987E85C-C155-4E5A-A8CA-73906D60DB90}" type="sibTrans" cxnId="{02A926FA-AA72-488A-9859-CBF445048F60}">
      <dgm:prSet/>
      <dgm:spPr/>
      <dgm:t>
        <a:bodyPr/>
        <a:lstStyle/>
        <a:p>
          <a:endParaRPr lang="ru-RU"/>
        </a:p>
      </dgm:t>
    </dgm:pt>
    <dgm:pt modelId="{F57B8DCD-6B40-4EAB-B107-2A843A93C9F5}" type="pres">
      <dgm:prSet presAssocID="{350C59A2-D9E3-485F-A7B4-292F33173EA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DA16B18-FE0F-4F5E-A508-1F61C2F92927}" type="pres">
      <dgm:prSet presAssocID="{723EC835-C0A3-40C9-A77D-604EFFFC730D}" presName="root" presStyleCnt="0"/>
      <dgm:spPr/>
    </dgm:pt>
    <dgm:pt modelId="{BE34AC39-138D-4D00-A28C-6C0B29EA391A}" type="pres">
      <dgm:prSet presAssocID="{723EC835-C0A3-40C9-A77D-604EFFFC730D}" presName="rootComposite" presStyleCnt="0"/>
      <dgm:spPr/>
    </dgm:pt>
    <dgm:pt modelId="{AA382E70-B00B-4834-A0EC-2F36AE74FFD1}" type="pres">
      <dgm:prSet presAssocID="{723EC835-C0A3-40C9-A77D-604EFFFC730D}" presName="rootText" presStyleLbl="node1" presStyleIdx="0" presStyleCnt="2" custScaleX="144438"/>
      <dgm:spPr/>
      <dgm:t>
        <a:bodyPr/>
        <a:lstStyle/>
        <a:p>
          <a:endParaRPr lang="ru-RU"/>
        </a:p>
      </dgm:t>
    </dgm:pt>
    <dgm:pt modelId="{ABA89D2D-4457-4A9F-9EAE-CF2D12BCCE4C}" type="pres">
      <dgm:prSet presAssocID="{723EC835-C0A3-40C9-A77D-604EFFFC730D}" presName="rootConnector" presStyleLbl="node1" presStyleIdx="0" presStyleCnt="2"/>
      <dgm:spPr/>
      <dgm:t>
        <a:bodyPr/>
        <a:lstStyle/>
        <a:p>
          <a:endParaRPr lang="ru-RU"/>
        </a:p>
      </dgm:t>
    </dgm:pt>
    <dgm:pt modelId="{7348F250-261E-4986-A36F-6CAD1D854155}" type="pres">
      <dgm:prSet presAssocID="{723EC835-C0A3-40C9-A77D-604EFFFC730D}" presName="childShape" presStyleCnt="0"/>
      <dgm:spPr/>
    </dgm:pt>
    <dgm:pt modelId="{6BEE28F4-4A05-4B61-A36E-07071A5667B2}" type="pres">
      <dgm:prSet presAssocID="{3D2CD587-7CD8-4D6F-9E43-E2CBEBFC19E4}" presName="Name13" presStyleLbl="parChTrans1D2" presStyleIdx="0" presStyleCnt="3"/>
      <dgm:spPr/>
      <dgm:t>
        <a:bodyPr/>
        <a:lstStyle/>
        <a:p>
          <a:endParaRPr lang="ru-RU"/>
        </a:p>
      </dgm:t>
    </dgm:pt>
    <dgm:pt modelId="{C09F015B-1201-45BC-BABF-BD9B48CE1C70}" type="pres">
      <dgm:prSet presAssocID="{67A8D31B-CD07-4B48-8AB3-F7606D1F2D58}" presName="childText" presStyleLbl="bgAcc1" presStyleIdx="0" presStyleCnt="3" custScaleX="183500" custScaleY="163940" custLinFactNeighborX="7282" custLinFactNeighborY="-45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D317E7-18FA-48B3-8548-A6FB019E9EDD}" type="pres">
      <dgm:prSet presAssocID="{9D898962-A0CA-40A9-9F27-3681A397E41B}" presName="Name13" presStyleLbl="parChTrans1D2" presStyleIdx="1" presStyleCnt="3"/>
      <dgm:spPr/>
      <dgm:t>
        <a:bodyPr/>
        <a:lstStyle/>
        <a:p>
          <a:endParaRPr lang="ru-RU"/>
        </a:p>
      </dgm:t>
    </dgm:pt>
    <dgm:pt modelId="{59359106-573F-4FFE-900B-48827C97D40C}" type="pres">
      <dgm:prSet presAssocID="{38E78367-F81A-4FD7-9E19-D76AAE6E0F0A}" presName="childText" presStyleLbl="bgAcc1" presStyleIdx="1" presStyleCnt="3" custScaleX="181916" custScaleY="438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0AD69D-B43C-4928-961E-6E15ACDEAB6C}" type="pres">
      <dgm:prSet presAssocID="{411D94DC-6B8B-4FEC-8CFB-1B2FC595CEDA}" presName="root" presStyleCnt="0"/>
      <dgm:spPr/>
    </dgm:pt>
    <dgm:pt modelId="{BBE5F950-BDEA-4E19-BF66-E9E53AD8D3FC}" type="pres">
      <dgm:prSet presAssocID="{411D94DC-6B8B-4FEC-8CFB-1B2FC595CEDA}" presName="rootComposite" presStyleCnt="0"/>
      <dgm:spPr/>
    </dgm:pt>
    <dgm:pt modelId="{35FD504E-BBA2-4F6F-BDE4-17011D6CD52D}" type="pres">
      <dgm:prSet presAssocID="{411D94DC-6B8B-4FEC-8CFB-1B2FC595CEDA}" presName="rootText" presStyleLbl="node1" presStyleIdx="1" presStyleCnt="2" custScaleX="148707"/>
      <dgm:spPr/>
      <dgm:t>
        <a:bodyPr/>
        <a:lstStyle/>
        <a:p>
          <a:endParaRPr lang="ru-RU"/>
        </a:p>
      </dgm:t>
    </dgm:pt>
    <dgm:pt modelId="{A4D9D34A-C91A-4F3A-92C5-C0AA94F19576}" type="pres">
      <dgm:prSet presAssocID="{411D94DC-6B8B-4FEC-8CFB-1B2FC595CEDA}" presName="rootConnector" presStyleLbl="node1" presStyleIdx="1" presStyleCnt="2"/>
      <dgm:spPr/>
      <dgm:t>
        <a:bodyPr/>
        <a:lstStyle/>
        <a:p>
          <a:endParaRPr lang="ru-RU"/>
        </a:p>
      </dgm:t>
    </dgm:pt>
    <dgm:pt modelId="{A220D33B-7727-4C7F-A019-9863C7335BDB}" type="pres">
      <dgm:prSet presAssocID="{411D94DC-6B8B-4FEC-8CFB-1B2FC595CEDA}" presName="childShape" presStyleCnt="0"/>
      <dgm:spPr/>
    </dgm:pt>
    <dgm:pt modelId="{4BD09630-D53E-410F-9658-4DE5548864D1}" type="pres">
      <dgm:prSet presAssocID="{175168B7-EEF7-4CAE-8837-CEAB4596AAD2}" presName="Name13" presStyleLbl="parChTrans1D2" presStyleIdx="2" presStyleCnt="3"/>
      <dgm:spPr/>
      <dgm:t>
        <a:bodyPr/>
        <a:lstStyle/>
        <a:p>
          <a:endParaRPr lang="ru-RU"/>
        </a:p>
      </dgm:t>
    </dgm:pt>
    <dgm:pt modelId="{29F8D102-A180-428D-9FC6-FB7AE49EA873}" type="pres">
      <dgm:prSet presAssocID="{25DEF25D-7156-4FDA-AFBB-2F4A280F8E41}" presName="childText" presStyleLbl="bgAcc1" presStyleIdx="2" presStyleCnt="3" custScaleX="183668" custScaleY="98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59BE46-3F37-4143-9D9F-34E4C92D988D}" type="presOf" srcId="{411D94DC-6B8B-4FEC-8CFB-1B2FC595CEDA}" destId="{35FD504E-BBA2-4F6F-BDE4-17011D6CD52D}" srcOrd="0" destOrd="0" presId="urn:microsoft.com/office/officeart/2005/8/layout/hierarchy3"/>
    <dgm:cxn modelId="{B8EA508B-7F28-49AF-A2F8-01A85506193A}" type="presOf" srcId="{25DEF25D-7156-4FDA-AFBB-2F4A280F8E41}" destId="{29F8D102-A180-428D-9FC6-FB7AE49EA873}" srcOrd="0" destOrd="0" presId="urn:microsoft.com/office/officeart/2005/8/layout/hierarchy3"/>
    <dgm:cxn modelId="{8CD35C26-FA56-4C3D-ABFE-4318D087E194}" srcId="{350C59A2-D9E3-485F-A7B4-292F33173EA3}" destId="{411D94DC-6B8B-4FEC-8CFB-1B2FC595CEDA}" srcOrd="1" destOrd="0" parTransId="{7B460E96-0EA3-4185-B441-B618D810B9A1}" sibTransId="{78E0A0A2-86B4-497F-812F-D7C5C1E0BD2B}"/>
    <dgm:cxn modelId="{F96BD89C-5D3E-4551-BCFB-FF8165AF1C96}" type="presOf" srcId="{723EC835-C0A3-40C9-A77D-604EFFFC730D}" destId="{AA382E70-B00B-4834-A0EC-2F36AE74FFD1}" srcOrd="0" destOrd="0" presId="urn:microsoft.com/office/officeart/2005/8/layout/hierarchy3"/>
    <dgm:cxn modelId="{6C332B43-134C-4E57-8604-323B120FAC44}" type="presOf" srcId="{175168B7-EEF7-4CAE-8837-CEAB4596AAD2}" destId="{4BD09630-D53E-410F-9658-4DE5548864D1}" srcOrd="0" destOrd="0" presId="urn:microsoft.com/office/officeart/2005/8/layout/hierarchy3"/>
    <dgm:cxn modelId="{019EB2AC-10B4-4E48-93E1-7A9B5A06598E}" type="presOf" srcId="{38E78367-F81A-4FD7-9E19-D76AAE6E0F0A}" destId="{59359106-573F-4FFE-900B-48827C97D40C}" srcOrd="0" destOrd="0" presId="urn:microsoft.com/office/officeart/2005/8/layout/hierarchy3"/>
    <dgm:cxn modelId="{CFCB1147-AAB6-4BE8-A91F-4CA03BAABEF0}" type="presOf" srcId="{3D2CD587-7CD8-4D6F-9E43-E2CBEBFC19E4}" destId="{6BEE28F4-4A05-4B61-A36E-07071A5667B2}" srcOrd="0" destOrd="0" presId="urn:microsoft.com/office/officeart/2005/8/layout/hierarchy3"/>
    <dgm:cxn modelId="{E05A33AD-0C97-40D0-9B51-4F081B7F9A4C}" srcId="{350C59A2-D9E3-485F-A7B4-292F33173EA3}" destId="{723EC835-C0A3-40C9-A77D-604EFFFC730D}" srcOrd="0" destOrd="0" parTransId="{659F60E9-5885-46EE-9DD2-E94372C95663}" sibTransId="{3E5D2D0F-A381-4FB4-B1E1-EA845E969805}"/>
    <dgm:cxn modelId="{0A833E53-DA02-44BA-8E3E-32DF8BFE5BF6}" type="presOf" srcId="{350C59A2-D9E3-485F-A7B4-292F33173EA3}" destId="{F57B8DCD-6B40-4EAB-B107-2A843A93C9F5}" srcOrd="0" destOrd="0" presId="urn:microsoft.com/office/officeart/2005/8/layout/hierarchy3"/>
    <dgm:cxn modelId="{02A926FA-AA72-488A-9859-CBF445048F60}" srcId="{723EC835-C0A3-40C9-A77D-604EFFFC730D}" destId="{38E78367-F81A-4FD7-9E19-D76AAE6E0F0A}" srcOrd="1" destOrd="0" parTransId="{9D898962-A0CA-40A9-9F27-3681A397E41B}" sibTransId="{0987E85C-C155-4E5A-A8CA-73906D60DB90}"/>
    <dgm:cxn modelId="{68549834-6AC4-4EC9-9AE1-3D311BC3D335}" srcId="{411D94DC-6B8B-4FEC-8CFB-1B2FC595CEDA}" destId="{25DEF25D-7156-4FDA-AFBB-2F4A280F8E41}" srcOrd="0" destOrd="0" parTransId="{175168B7-EEF7-4CAE-8837-CEAB4596AAD2}" sibTransId="{BC2C6F6F-AEC1-4061-AE24-B250632B45CD}"/>
    <dgm:cxn modelId="{F41672E3-FAAA-4F05-B901-12D938160A85}" type="presOf" srcId="{67A8D31B-CD07-4B48-8AB3-F7606D1F2D58}" destId="{C09F015B-1201-45BC-BABF-BD9B48CE1C70}" srcOrd="0" destOrd="0" presId="urn:microsoft.com/office/officeart/2005/8/layout/hierarchy3"/>
    <dgm:cxn modelId="{322100A8-A58A-4BE3-8C9E-7E471C70208D}" type="presOf" srcId="{723EC835-C0A3-40C9-A77D-604EFFFC730D}" destId="{ABA89D2D-4457-4A9F-9EAE-CF2D12BCCE4C}" srcOrd="1" destOrd="0" presId="urn:microsoft.com/office/officeart/2005/8/layout/hierarchy3"/>
    <dgm:cxn modelId="{2B302075-1D80-4DF6-B701-F7F30FC20CB2}" type="presOf" srcId="{9D898962-A0CA-40A9-9F27-3681A397E41B}" destId="{F8D317E7-18FA-48B3-8548-A6FB019E9EDD}" srcOrd="0" destOrd="0" presId="urn:microsoft.com/office/officeart/2005/8/layout/hierarchy3"/>
    <dgm:cxn modelId="{2D4F7B99-20C6-4B90-B01B-D9FF15EE0A83}" srcId="{723EC835-C0A3-40C9-A77D-604EFFFC730D}" destId="{67A8D31B-CD07-4B48-8AB3-F7606D1F2D58}" srcOrd="0" destOrd="0" parTransId="{3D2CD587-7CD8-4D6F-9E43-E2CBEBFC19E4}" sibTransId="{56796135-0F2E-4134-A733-25302B1F66D1}"/>
    <dgm:cxn modelId="{C80A90D5-7065-4F0B-9D8C-1A74F7DE6750}" type="presOf" srcId="{411D94DC-6B8B-4FEC-8CFB-1B2FC595CEDA}" destId="{A4D9D34A-C91A-4F3A-92C5-C0AA94F19576}" srcOrd="1" destOrd="0" presId="urn:microsoft.com/office/officeart/2005/8/layout/hierarchy3"/>
    <dgm:cxn modelId="{4CF08F2C-31BC-4AFA-8E84-47743CC8DC9D}" type="presParOf" srcId="{F57B8DCD-6B40-4EAB-B107-2A843A93C9F5}" destId="{6DA16B18-FE0F-4F5E-A508-1F61C2F92927}" srcOrd="0" destOrd="0" presId="urn:microsoft.com/office/officeart/2005/8/layout/hierarchy3"/>
    <dgm:cxn modelId="{34C216AE-05BE-4CBB-A783-96C055812776}" type="presParOf" srcId="{6DA16B18-FE0F-4F5E-A508-1F61C2F92927}" destId="{BE34AC39-138D-4D00-A28C-6C0B29EA391A}" srcOrd="0" destOrd="0" presId="urn:microsoft.com/office/officeart/2005/8/layout/hierarchy3"/>
    <dgm:cxn modelId="{9B454E3D-6242-4AD2-9C2B-EA663D36B6F1}" type="presParOf" srcId="{BE34AC39-138D-4D00-A28C-6C0B29EA391A}" destId="{AA382E70-B00B-4834-A0EC-2F36AE74FFD1}" srcOrd="0" destOrd="0" presId="urn:microsoft.com/office/officeart/2005/8/layout/hierarchy3"/>
    <dgm:cxn modelId="{DF0EA354-5CE8-4959-A126-AB8DE921E50E}" type="presParOf" srcId="{BE34AC39-138D-4D00-A28C-6C0B29EA391A}" destId="{ABA89D2D-4457-4A9F-9EAE-CF2D12BCCE4C}" srcOrd="1" destOrd="0" presId="urn:microsoft.com/office/officeart/2005/8/layout/hierarchy3"/>
    <dgm:cxn modelId="{BEC5FC02-9F68-4EDA-9F40-07738C2F6D4F}" type="presParOf" srcId="{6DA16B18-FE0F-4F5E-A508-1F61C2F92927}" destId="{7348F250-261E-4986-A36F-6CAD1D854155}" srcOrd="1" destOrd="0" presId="urn:microsoft.com/office/officeart/2005/8/layout/hierarchy3"/>
    <dgm:cxn modelId="{16153F85-592A-43C0-BD91-7012C1E0824D}" type="presParOf" srcId="{7348F250-261E-4986-A36F-6CAD1D854155}" destId="{6BEE28F4-4A05-4B61-A36E-07071A5667B2}" srcOrd="0" destOrd="0" presId="urn:microsoft.com/office/officeart/2005/8/layout/hierarchy3"/>
    <dgm:cxn modelId="{A2E6A7C5-0A70-483E-8993-1C0EDE3DFFFF}" type="presParOf" srcId="{7348F250-261E-4986-A36F-6CAD1D854155}" destId="{C09F015B-1201-45BC-BABF-BD9B48CE1C70}" srcOrd="1" destOrd="0" presId="urn:microsoft.com/office/officeart/2005/8/layout/hierarchy3"/>
    <dgm:cxn modelId="{03B69A33-FEDB-43C4-872C-2D396BC6FDC0}" type="presParOf" srcId="{7348F250-261E-4986-A36F-6CAD1D854155}" destId="{F8D317E7-18FA-48B3-8548-A6FB019E9EDD}" srcOrd="2" destOrd="0" presId="urn:microsoft.com/office/officeart/2005/8/layout/hierarchy3"/>
    <dgm:cxn modelId="{649FDD22-4EB6-46E5-AA3F-6D8245D32893}" type="presParOf" srcId="{7348F250-261E-4986-A36F-6CAD1D854155}" destId="{59359106-573F-4FFE-900B-48827C97D40C}" srcOrd="3" destOrd="0" presId="urn:microsoft.com/office/officeart/2005/8/layout/hierarchy3"/>
    <dgm:cxn modelId="{7851BE42-86F1-49CD-B28C-E426456357F4}" type="presParOf" srcId="{F57B8DCD-6B40-4EAB-B107-2A843A93C9F5}" destId="{710AD69D-B43C-4928-961E-6E15ACDEAB6C}" srcOrd="1" destOrd="0" presId="urn:microsoft.com/office/officeart/2005/8/layout/hierarchy3"/>
    <dgm:cxn modelId="{850A7C08-1957-49E5-A673-7BECEE20E7E0}" type="presParOf" srcId="{710AD69D-B43C-4928-961E-6E15ACDEAB6C}" destId="{BBE5F950-BDEA-4E19-BF66-E9E53AD8D3FC}" srcOrd="0" destOrd="0" presId="urn:microsoft.com/office/officeart/2005/8/layout/hierarchy3"/>
    <dgm:cxn modelId="{3B8C981E-708E-4869-8161-C46391B528D4}" type="presParOf" srcId="{BBE5F950-BDEA-4E19-BF66-E9E53AD8D3FC}" destId="{35FD504E-BBA2-4F6F-BDE4-17011D6CD52D}" srcOrd="0" destOrd="0" presId="urn:microsoft.com/office/officeart/2005/8/layout/hierarchy3"/>
    <dgm:cxn modelId="{73A81810-0137-47E9-8645-1D79F99367A5}" type="presParOf" srcId="{BBE5F950-BDEA-4E19-BF66-E9E53AD8D3FC}" destId="{A4D9D34A-C91A-4F3A-92C5-C0AA94F19576}" srcOrd="1" destOrd="0" presId="urn:microsoft.com/office/officeart/2005/8/layout/hierarchy3"/>
    <dgm:cxn modelId="{318CB91B-E651-43A4-9F1A-E3133EE42D35}" type="presParOf" srcId="{710AD69D-B43C-4928-961E-6E15ACDEAB6C}" destId="{A220D33B-7727-4C7F-A019-9863C7335BDB}" srcOrd="1" destOrd="0" presId="urn:microsoft.com/office/officeart/2005/8/layout/hierarchy3"/>
    <dgm:cxn modelId="{7BD986EC-DAAC-4446-98DB-ADDB0D215B65}" type="presParOf" srcId="{A220D33B-7727-4C7F-A019-9863C7335BDB}" destId="{4BD09630-D53E-410F-9658-4DE5548864D1}" srcOrd="0" destOrd="0" presId="urn:microsoft.com/office/officeart/2005/8/layout/hierarchy3"/>
    <dgm:cxn modelId="{7889F66A-BC0A-401B-8E34-F0236948DF23}" type="presParOf" srcId="{A220D33B-7727-4C7F-A019-9863C7335BDB}" destId="{29F8D102-A180-428D-9FC6-FB7AE49EA873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382E70-B00B-4834-A0EC-2F36AE74FFD1}">
      <dsp:nvSpPr>
        <dsp:cNvPr id="0" name=""/>
        <dsp:cNvSpPr/>
      </dsp:nvSpPr>
      <dsp:spPr>
        <a:xfrm>
          <a:off x="51788" y="191"/>
          <a:ext cx="3505202" cy="1213393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Министерство юстиции РФ (</a:t>
          </a:r>
          <a:r>
            <a:rPr lang="en-US" sz="2400" b="1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minjust.gov.ru)</a:t>
          </a:r>
          <a:endParaRPr lang="ru-RU" sz="2400" kern="1200" dirty="0"/>
        </a:p>
      </dsp:txBody>
      <dsp:txXfrm>
        <a:off x="87327" y="35730"/>
        <a:ext cx="3434124" cy="1142315"/>
      </dsp:txXfrm>
    </dsp:sp>
    <dsp:sp modelId="{6BEE28F4-4A05-4B61-A36E-07071A5667B2}">
      <dsp:nvSpPr>
        <dsp:cNvPr id="0" name=""/>
        <dsp:cNvSpPr/>
      </dsp:nvSpPr>
      <dsp:spPr>
        <a:xfrm>
          <a:off x="402308" y="1213584"/>
          <a:ext cx="491895" cy="1242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2891"/>
              </a:lnTo>
              <a:lnTo>
                <a:pt x="491895" y="12428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9F015B-1201-45BC-BABF-BD9B48CE1C70}">
      <dsp:nvSpPr>
        <dsp:cNvPr id="0" name=""/>
        <dsp:cNvSpPr/>
      </dsp:nvSpPr>
      <dsp:spPr>
        <a:xfrm>
          <a:off x="894203" y="1461856"/>
          <a:ext cx="3562523" cy="1989237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threePt" dir="t"/>
        </a:scene3d>
        <a:sp3d contourW="12700" prstMaterial="matte">
          <a:contourClr>
            <a:schemeClr val="accent1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Перечень общественных объединений и религиозных организаций, в отношении которых судом принято вступившее в силу решение о ликвидации или запрете деятельности по основаниям, предусмотренным ФЗ «О противодействии экстремистской деятельности»</a:t>
          </a:r>
          <a:endParaRPr lang="ru-RU" sz="1600" b="0" kern="1200" dirty="0">
            <a:solidFill>
              <a:schemeClr val="tx1"/>
            </a:solidFill>
          </a:endParaRPr>
        </a:p>
      </dsp:txBody>
      <dsp:txXfrm>
        <a:off x="952466" y="1520119"/>
        <a:ext cx="3445997" cy="1872711"/>
      </dsp:txXfrm>
    </dsp:sp>
    <dsp:sp modelId="{F8D317E7-18FA-48B3-8548-A6FB019E9EDD}">
      <dsp:nvSpPr>
        <dsp:cNvPr id="0" name=""/>
        <dsp:cNvSpPr/>
      </dsp:nvSpPr>
      <dsp:spPr>
        <a:xfrm>
          <a:off x="402308" y="1213584"/>
          <a:ext cx="350520" cy="28618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1861"/>
              </a:lnTo>
              <a:lnTo>
                <a:pt x="350520" y="28618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359106-573F-4FFE-900B-48827C97D40C}">
      <dsp:nvSpPr>
        <dsp:cNvPr id="0" name=""/>
        <dsp:cNvSpPr/>
      </dsp:nvSpPr>
      <dsp:spPr>
        <a:xfrm>
          <a:off x="752828" y="3809518"/>
          <a:ext cx="3531770" cy="531854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threePt" dir="t"/>
        </a:scene3d>
        <a:sp3d contourW="12700" prstMaterial="matte">
          <a:contourClr>
            <a:schemeClr val="accent1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/>
              </a:solidFill>
            </a:rPr>
            <a:t>Список экстремистских материалов</a:t>
          </a:r>
          <a:endParaRPr lang="ru-RU" sz="1600" b="0" kern="1200" dirty="0">
            <a:solidFill>
              <a:schemeClr val="tx1"/>
            </a:solidFill>
          </a:endParaRPr>
        </a:p>
      </dsp:txBody>
      <dsp:txXfrm>
        <a:off x="768405" y="3825095"/>
        <a:ext cx="3500616" cy="500700"/>
      </dsp:txXfrm>
    </dsp:sp>
    <dsp:sp modelId="{35FD504E-BBA2-4F6F-BDE4-17011D6CD52D}">
      <dsp:nvSpPr>
        <dsp:cNvPr id="0" name=""/>
        <dsp:cNvSpPr/>
      </dsp:nvSpPr>
      <dsp:spPr>
        <a:xfrm>
          <a:off x="4200287" y="191"/>
          <a:ext cx="3608801" cy="1213393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Федеральная служба безопасности РФ (</a:t>
          </a:r>
          <a:r>
            <a:rPr lang="en-US" sz="2400" b="1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www.fsb.ru)</a:t>
          </a:r>
          <a:endParaRPr lang="ru-RU" sz="2400" kern="1200" dirty="0"/>
        </a:p>
      </dsp:txBody>
      <dsp:txXfrm>
        <a:off x="4235826" y="35730"/>
        <a:ext cx="3537723" cy="1142315"/>
      </dsp:txXfrm>
    </dsp:sp>
    <dsp:sp modelId="{4BD09630-D53E-410F-9658-4DE5548864D1}">
      <dsp:nvSpPr>
        <dsp:cNvPr id="0" name=""/>
        <dsp:cNvSpPr/>
      </dsp:nvSpPr>
      <dsp:spPr>
        <a:xfrm>
          <a:off x="4561168" y="1213584"/>
          <a:ext cx="360880" cy="8984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8414"/>
              </a:lnTo>
              <a:lnTo>
                <a:pt x="360880" y="8984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F8D102-A180-428D-9FC6-FB7AE49EA873}">
      <dsp:nvSpPr>
        <dsp:cNvPr id="0" name=""/>
        <dsp:cNvSpPr/>
      </dsp:nvSpPr>
      <dsp:spPr>
        <a:xfrm>
          <a:off x="4922048" y="1516932"/>
          <a:ext cx="3565784" cy="1190132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threePt" dir="t"/>
        </a:scene3d>
        <a:sp3d contourW="12700" prstMaterial="matte">
          <a:contourClr>
            <a:schemeClr val="accent1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Единый федеральный список организаций, признанных в РФ террористическими</a:t>
          </a:r>
        </a:p>
      </dsp:txBody>
      <dsp:txXfrm>
        <a:off x="4956906" y="1551790"/>
        <a:ext cx="3496068" cy="11204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85800" y="1808184"/>
            <a:ext cx="7771680" cy="680956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68556" tIns="68556" rIns="68556" bIns="68556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56" tIns="68556" rIns="68556" bIns="68556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03827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09" tIns="91409" rIns="91409" bIns="91409" anchor="ctr" anchorCtr="0">
            <a:noAutofit/>
          </a:bodyPr>
          <a:lstStyle/>
          <a:p>
            <a:pPr defTabSz="685664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68556" tIns="68556" rIns="68556" bIns="68556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68556" tIns="68556" rIns="68556" bIns="68556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68556" tIns="68556" rIns="68556" bIns="68556" anchor="ctr" anchorCtr="0"/>
          <a:lstStyle>
            <a:lvl1pPr marL="457094" lvl="0" indent="-342821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198" lvl="1" indent="-317428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294" lvl="2" indent="-317428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394" lvl="3" indent="-317428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487" lvl="4" indent="-317428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2581" lvl="5" indent="-317428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199680" lvl="6" indent="-317428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6777" lvl="7" indent="-317428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3881" lvl="8" indent="-317428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56" tIns="68556" rIns="68556" bIns="68556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7350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68556" tIns="68556" rIns="68556" bIns="68556" anchor="ctr" anchorCtr="0"/>
          <a:lstStyle>
            <a:lvl1pPr marL="457094" lvl="0" indent="-22854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56" tIns="68556" rIns="68556" bIns="68556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07080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68556" tIns="68556" rIns="68556" bIns="68556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68556" tIns="68556" rIns="68556" bIns="68556" anchor="t" anchorCtr="0"/>
          <a:lstStyle>
            <a:lvl1pPr marL="457094" lvl="0" indent="-342821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198" lvl="1" indent="-317428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294" lvl="2" indent="-317428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394" lvl="3" indent="-317428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487" lvl="4" indent="-317428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2581" lvl="5" indent="-317428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199680" lvl="6" indent="-317428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6777" lvl="7" indent="-317428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3881" lvl="8" indent="-317428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56" tIns="68556" rIns="68556" bIns="68556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84384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56" tIns="68556" rIns="68556" bIns="68556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6108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FE20D-7CDE-454A-AF76-6EF92EAF774B}" type="slidenum">
              <a:rPr lang="ru-RU">
                <a:solidFill>
                  <a:srgbClr val="59595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63507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68569" tIns="68569" rIns="68569" bIns="68569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68569" tIns="68569" rIns="68569" bIns="68569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64806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68569" tIns="68569" rIns="68569" bIns="68569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28136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68569" tIns="68569" rIns="68569" bIns="68569" anchor="t" anchorCtr="0"/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00102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68569" tIns="68569" rIns="68569" bIns="68569" anchor="t" anchorCtr="0"/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68569" tIns="68569" rIns="68569" bIns="68569" anchor="t" anchorCtr="0"/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93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1808184"/>
            <a:ext cx="7771680" cy="680956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59277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68569" tIns="68569" rIns="68569" bIns="68569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68569" tIns="68569" rIns="68569" bIns="68569" anchor="t" anchorCtr="0"/>
          <a:lstStyle>
            <a:lvl1pPr marL="457189" lvl="0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378" lvl="1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164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68569" tIns="68569" rIns="68569" bIns="68569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99056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68569" tIns="68569" rIns="68569" bIns="68569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68569" tIns="68569" rIns="68569" bIns="68569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68569" tIns="68569" rIns="68569" bIns="68569" anchor="ctr" anchorCtr="0"/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79168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68569" tIns="68569" rIns="68569" bIns="68569" anchor="ctr" anchorCtr="0"/>
          <a:lstStyle>
            <a:lvl1pPr marL="457189" lvl="0" indent="-22859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88170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68569" tIns="68569" rIns="68569" bIns="68569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68569" tIns="68569" rIns="68569" bIns="68569" anchor="t" anchorCtr="0"/>
          <a:lstStyle>
            <a:lvl1pPr marL="457189" lvl="0" indent="-342892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65664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22104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FE20D-7CDE-454A-AF76-6EF92EAF774B}" type="slidenum">
              <a:rPr lang="ru-RU">
                <a:solidFill>
                  <a:srgbClr val="59595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769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85800" y="1808184"/>
            <a:ext cx="7771680" cy="680956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49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49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49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49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49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49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101" indent="0" algn="ctr">
              <a:buNone/>
              <a:defRPr sz="1500"/>
            </a:lvl2pPr>
            <a:lvl3pPr marL="684287" indent="0" algn="ctr">
              <a:buNone/>
              <a:defRPr sz="1400"/>
            </a:lvl3pPr>
            <a:lvl4pPr marL="1026431" indent="0" algn="ctr">
              <a:buNone/>
              <a:defRPr sz="1200"/>
            </a:lvl4pPr>
            <a:lvl5pPr marL="1368574" indent="0" algn="ctr">
              <a:buNone/>
              <a:defRPr sz="1200"/>
            </a:lvl5pPr>
            <a:lvl6pPr marL="1710761" indent="0" algn="ctr">
              <a:buNone/>
              <a:defRPr sz="1200"/>
            </a:lvl6pPr>
            <a:lvl7pPr marL="2052860" indent="0" algn="ctr">
              <a:buNone/>
              <a:defRPr sz="1200"/>
            </a:lvl7pPr>
            <a:lvl8pPr marL="2394960" indent="0" algn="ctr">
              <a:buNone/>
              <a:defRPr sz="1200"/>
            </a:lvl8pPr>
            <a:lvl9pPr marL="2737061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4DAE-A55B-49A8-8DBB-B37660AC8A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1818-9510-43D7-9399-7629619E5C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25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4DAE-A55B-49A8-8DBB-B37660AC8A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1818-9510-43D7-9399-7629619E5C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899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93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1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2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64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85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076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28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49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706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4DAE-A55B-49A8-8DBB-B37660AC8A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1818-9510-43D7-9399-7629619E5C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024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4DAE-A55B-49A8-8DBB-B37660AC8A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1818-9510-43D7-9399-7629619E5C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765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101" indent="0">
              <a:buNone/>
              <a:defRPr sz="1500" b="1"/>
            </a:lvl2pPr>
            <a:lvl3pPr marL="684287" indent="0">
              <a:buNone/>
              <a:defRPr sz="1400" b="1"/>
            </a:lvl3pPr>
            <a:lvl4pPr marL="1026431" indent="0">
              <a:buNone/>
              <a:defRPr sz="1200" b="1"/>
            </a:lvl4pPr>
            <a:lvl5pPr marL="1368574" indent="0">
              <a:buNone/>
              <a:defRPr sz="1200" b="1"/>
            </a:lvl5pPr>
            <a:lvl6pPr marL="1710761" indent="0">
              <a:buNone/>
              <a:defRPr sz="1200" b="1"/>
            </a:lvl6pPr>
            <a:lvl7pPr marL="2052860" indent="0">
              <a:buNone/>
              <a:defRPr sz="1200" b="1"/>
            </a:lvl7pPr>
            <a:lvl8pPr marL="2394960" indent="0">
              <a:buNone/>
              <a:defRPr sz="1200" b="1"/>
            </a:lvl8pPr>
            <a:lvl9pPr marL="2737061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101" indent="0">
              <a:buNone/>
              <a:defRPr sz="1500" b="1"/>
            </a:lvl2pPr>
            <a:lvl3pPr marL="684287" indent="0">
              <a:buNone/>
              <a:defRPr sz="1400" b="1"/>
            </a:lvl3pPr>
            <a:lvl4pPr marL="1026431" indent="0">
              <a:buNone/>
              <a:defRPr sz="1200" b="1"/>
            </a:lvl4pPr>
            <a:lvl5pPr marL="1368574" indent="0">
              <a:buNone/>
              <a:defRPr sz="1200" b="1"/>
            </a:lvl5pPr>
            <a:lvl6pPr marL="1710761" indent="0">
              <a:buNone/>
              <a:defRPr sz="1200" b="1"/>
            </a:lvl6pPr>
            <a:lvl7pPr marL="2052860" indent="0">
              <a:buNone/>
              <a:defRPr sz="1200" b="1"/>
            </a:lvl7pPr>
            <a:lvl8pPr marL="2394960" indent="0">
              <a:buNone/>
              <a:defRPr sz="1200" b="1"/>
            </a:lvl8pPr>
            <a:lvl9pPr marL="2737061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4DAE-A55B-49A8-8DBB-B37660AC8A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1818-9510-43D7-9399-7629619E5C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6247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4DAE-A55B-49A8-8DBB-B37660AC8A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1818-9510-43D7-9399-7629619E5C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6863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4DAE-A55B-49A8-8DBB-B37660AC8A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1818-9510-43D7-9399-7629619E5C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998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85800" y="1808184"/>
            <a:ext cx="7771680" cy="680956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2446815"/>
            <a:ext cx="8229240" cy="49629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658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101" indent="0">
              <a:buNone/>
              <a:defRPr sz="1100"/>
            </a:lvl2pPr>
            <a:lvl3pPr marL="684287" indent="0">
              <a:buNone/>
              <a:defRPr sz="900"/>
            </a:lvl3pPr>
            <a:lvl4pPr marL="1026431" indent="0">
              <a:buNone/>
              <a:defRPr sz="800"/>
            </a:lvl4pPr>
            <a:lvl5pPr marL="1368574" indent="0">
              <a:buNone/>
              <a:defRPr sz="800"/>
            </a:lvl5pPr>
            <a:lvl6pPr marL="1710761" indent="0">
              <a:buNone/>
              <a:defRPr sz="800"/>
            </a:lvl6pPr>
            <a:lvl7pPr marL="2052860" indent="0">
              <a:buNone/>
              <a:defRPr sz="800"/>
            </a:lvl7pPr>
            <a:lvl8pPr marL="2394960" indent="0">
              <a:buNone/>
              <a:defRPr sz="800"/>
            </a:lvl8pPr>
            <a:lvl9pPr marL="273706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4DAE-A55B-49A8-8DBB-B37660AC8A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1818-9510-43D7-9399-7629619E5C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00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658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101" indent="0">
              <a:buNone/>
              <a:defRPr sz="2100"/>
            </a:lvl2pPr>
            <a:lvl3pPr marL="684287" indent="0">
              <a:buNone/>
              <a:defRPr sz="1800"/>
            </a:lvl3pPr>
            <a:lvl4pPr marL="1026431" indent="0">
              <a:buNone/>
              <a:defRPr sz="1500"/>
            </a:lvl4pPr>
            <a:lvl5pPr marL="1368574" indent="0">
              <a:buNone/>
              <a:defRPr sz="1500"/>
            </a:lvl5pPr>
            <a:lvl6pPr marL="1710761" indent="0">
              <a:buNone/>
              <a:defRPr sz="1500"/>
            </a:lvl6pPr>
            <a:lvl7pPr marL="2052860" indent="0">
              <a:buNone/>
              <a:defRPr sz="1500"/>
            </a:lvl7pPr>
            <a:lvl8pPr marL="2394960" indent="0">
              <a:buNone/>
              <a:defRPr sz="1500"/>
            </a:lvl8pPr>
            <a:lvl9pPr marL="2737061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101" indent="0">
              <a:buNone/>
              <a:defRPr sz="1100"/>
            </a:lvl2pPr>
            <a:lvl3pPr marL="684287" indent="0">
              <a:buNone/>
              <a:defRPr sz="900"/>
            </a:lvl3pPr>
            <a:lvl4pPr marL="1026431" indent="0">
              <a:buNone/>
              <a:defRPr sz="800"/>
            </a:lvl4pPr>
            <a:lvl5pPr marL="1368574" indent="0">
              <a:buNone/>
              <a:defRPr sz="800"/>
            </a:lvl5pPr>
            <a:lvl6pPr marL="1710761" indent="0">
              <a:buNone/>
              <a:defRPr sz="800"/>
            </a:lvl6pPr>
            <a:lvl7pPr marL="2052860" indent="0">
              <a:buNone/>
              <a:defRPr sz="800"/>
            </a:lvl7pPr>
            <a:lvl8pPr marL="2394960" indent="0">
              <a:buNone/>
              <a:defRPr sz="800"/>
            </a:lvl8pPr>
            <a:lvl9pPr marL="273706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4DAE-A55B-49A8-8DBB-B37660AC8A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1818-9510-43D7-9399-7629619E5C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8712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4DAE-A55B-49A8-8DBB-B37660AC8A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1818-9510-43D7-9399-7629619E5C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2002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273933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273933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4DAE-A55B-49A8-8DBB-B37660AC8A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1818-9510-43D7-9399-7629619E5C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3691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119" indent="0" algn="ctr">
              <a:buNone/>
              <a:defRPr sz="1500"/>
            </a:lvl2pPr>
            <a:lvl3pPr marL="684321" indent="0" algn="ctr">
              <a:buNone/>
              <a:defRPr sz="1400"/>
            </a:lvl3pPr>
            <a:lvl4pPr marL="1026482" indent="0" algn="ctr">
              <a:buNone/>
              <a:defRPr sz="1200"/>
            </a:lvl4pPr>
            <a:lvl5pPr marL="1368642" indent="0" algn="ctr">
              <a:buNone/>
              <a:defRPr sz="1200"/>
            </a:lvl5pPr>
            <a:lvl6pPr marL="1710845" indent="0" algn="ctr">
              <a:buNone/>
              <a:defRPr sz="1200"/>
            </a:lvl6pPr>
            <a:lvl7pPr marL="2052962" indent="0" algn="ctr">
              <a:buNone/>
              <a:defRPr sz="1200"/>
            </a:lvl7pPr>
            <a:lvl8pPr marL="2395080" indent="0" algn="ctr">
              <a:buNone/>
              <a:defRPr sz="1200"/>
            </a:lvl8pPr>
            <a:lvl9pPr marL="2737199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4DAE-A55B-49A8-8DBB-B37660AC8A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1818-9510-43D7-9399-7629619E5C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027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4DAE-A55B-49A8-8DBB-B37660AC8A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1818-9510-43D7-9399-7629619E5C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0463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91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11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3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648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864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084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296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50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719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4DAE-A55B-49A8-8DBB-B37660AC8A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1818-9510-43D7-9399-7629619E5C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5448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4DAE-A55B-49A8-8DBB-B37660AC8A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1818-9510-43D7-9399-7629619E5C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8765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119" indent="0">
              <a:buNone/>
              <a:defRPr sz="1500" b="1"/>
            </a:lvl2pPr>
            <a:lvl3pPr marL="684321" indent="0">
              <a:buNone/>
              <a:defRPr sz="1400" b="1"/>
            </a:lvl3pPr>
            <a:lvl4pPr marL="1026482" indent="0">
              <a:buNone/>
              <a:defRPr sz="1200" b="1"/>
            </a:lvl4pPr>
            <a:lvl5pPr marL="1368642" indent="0">
              <a:buNone/>
              <a:defRPr sz="1200" b="1"/>
            </a:lvl5pPr>
            <a:lvl6pPr marL="1710845" indent="0">
              <a:buNone/>
              <a:defRPr sz="1200" b="1"/>
            </a:lvl6pPr>
            <a:lvl7pPr marL="2052962" indent="0">
              <a:buNone/>
              <a:defRPr sz="1200" b="1"/>
            </a:lvl7pPr>
            <a:lvl8pPr marL="2395080" indent="0">
              <a:buNone/>
              <a:defRPr sz="1200" b="1"/>
            </a:lvl8pPr>
            <a:lvl9pPr marL="2737199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119" indent="0">
              <a:buNone/>
              <a:defRPr sz="1500" b="1"/>
            </a:lvl2pPr>
            <a:lvl3pPr marL="684321" indent="0">
              <a:buNone/>
              <a:defRPr sz="1400" b="1"/>
            </a:lvl3pPr>
            <a:lvl4pPr marL="1026482" indent="0">
              <a:buNone/>
              <a:defRPr sz="1200" b="1"/>
            </a:lvl4pPr>
            <a:lvl5pPr marL="1368642" indent="0">
              <a:buNone/>
              <a:defRPr sz="1200" b="1"/>
            </a:lvl5pPr>
            <a:lvl6pPr marL="1710845" indent="0">
              <a:buNone/>
              <a:defRPr sz="1200" b="1"/>
            </a:lvl6pPr>
            <a:lvl7pPr marL="2052962" indent="0">
              <a:buNone/>
              <a:defRPr sz="1200" b="1"/>
            </a:lvl7pPr>
            <a:lvl8pPr marL="2395080" indent="0">
              <a:buNone/>
              <a:defRPr sz="1200" b="1"/>
            </a:lvl8pPr>
            <a:lvl9pPr marL="2737199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4DAE-A55B-49A8-8DBB-B37660AC8A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1818-9510-43D7-9399-7629619E5C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3395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4DAE-A55B-49A8-8DBB-B37660AC8A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1818-9510-43D7-9399-7629619E5C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842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85800" y="1808184"/>
            <a:ext cx="7771680" cy="680956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4DAE-A55B-49A8-8DBB-B37660AC8A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1818-9510-43D7-9399-7629619E5C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3990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656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119" indent="0">
              <a:buNone/>
              <a:defRPr sz="1100"/>
            </a:lvl2pPr>
            <a:lvl3pPr marL="684321" indent="0">
              <a:buNone/>
              <a:defRPr sz="900"/>
            </a:lvl3pPr>
            <a:lvl4pPr marL="1026482" indent="0">
              <a:buNone/>
              <a:defRPr sz="800"/>
            </a:lvl4pPr>
            <a:lvl5pPr marL="1368642" indent="0">
              <a:buNone/>
              <a:defRPr sz="800"/>
            </a:lvl5pPr>
            <a:lvl6pPr marL="1710845" indent="0">
              <a:buNone/>
              <a:defRPr sz="800"/>
            </a:lvl6pPr>
            <a:lvl7pPr marL="2052962" indent="0">
              <a:buNone/>
              <a:defRPr sz="800"/>
            </a:lvl7pPr>
            <a:lvl8pPr marL="2395080" indent="0">
              <a:buNone/>
              <a:defRPr sz="800"/>
            </a:lvl8pPr>
            <a:lvl9pPr marL="273719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4DAE-A55B-49A8-8DBB-B37660AC8A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1818-9510-43D7-9399-7629619E5C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456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656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119" indent="0">
              <a:buNone/>
              <a:defRPr sz="2100"/>
            </a:lvl2pPr>
            <a:lvl3pPr marL="684321" indent="0">
              <a:buNone/>
              <a:defRPr sz="1800"/>
            </a:lvl3pPr>
            <a:lvl4pPr marL="1026482" indent="0">
              <a:buNone/>
              <a:defRPr sz="1500"/>
            </a:lvl4pPr>
            <a:lvl5pPr marL="1368642" indent="0">
              <a:buNone/>
              <a:defRPr sz="1500"/>
            </a:lvl5pPr>
            <a:lvl6pPr marL="1710845" indent="0">
              <a:buNone/>
              <a:defRPr sz="1500"/>
            </a:lvl6pPr>
            <a:lvl7pPr marL="2052962" indent="0">
              <a:buNone/>
              <a:defRPr sz="1500"/>
            </a:lvl7pPr>
            <a:lvl8pPr marL="2395080" indent="0">
              <a:buNone/>
              <a:defRPr sz="1500"/>
            </a:lvl8pPr>
            <a:lvl9pPr marL="2737199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119" indent="0">
              <a:buNone/>
              <a:defRPr sz="1100"/>
            </a:lvl2pPr>
            <a:lvl3pPr marL="684321" indent="0">
              <a:buNone/>
              <a:defRPr sz="900"/>
            </a:lvl3pPr>
            <a:lvl4pPr marL="1026482" indent="0">
              <a:buNone/>
              <a:defRPr sz="800"/>
            </a:lvl4pPr>
            <a:lvl5pPr marL="1368642" indent="0">
              <a:buNone/>
              <a:defRPr sz="800"/>
            </a:lvl5pPr>
            <a:lvl6pPr marL="1710845" indent="0">
              <a:buNone/>
              <a:defRPr sz="800"/>
            </a:lvl6pPr>
            <a:lvl7pPr marL="2052962" indent="0">
              <a:buNone/>
              <a:defRPr sz="800"/>
            </a:lvl7pPr>
            <a:lvl8pPr marL="2395080" indent="0">
              <a:buNone/>
              <a:defRPr sz="800"/>
            </a:lvl8pPr>
            <a:lvl9pPr marL="273719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4DAE-A55B-49A8-8DBB-B37660AC8A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1818-9510-43D7-9399-7629619E5C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7898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4DAE-A55B-49A8-8DBB-B37660AC8A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1818-9510-43D7-9399-7629619E5C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5467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273931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273931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4DAE-A55B-49A8-8DBB-B37660AC8A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1818-9510-43D7-9399-7629619E5C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0968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587" indent="0" algn="ctr">
              <a:buNone/>
              <a:defRPr sz="1500"/>
            </a:lvl2pPr>
            <a:lvl3pPr marL="685205" indent="0" algn="ctr">
              <a:buNone/>
              <a:defRPr sz="1400"/>
            </a:lvl3pPr>
            <a:lvl4pPr marL="1027808" indent="0" algn="ctr">
              <a:buNone/>
              <a:defRPr sz="1200"/>
            </a:lvl4pPr>
            <a:lvl5pPr marL="1370410" indent="0" algn="ctr">
              <a:buNone/>
              <a:defRPr sz="1200"/>
            </a:lvl5pPr>
            <a:lvl6pPr marL="1713029" indent="0" algn="ctr">
              <a:buNone/>
              <a:defRPr sz="1200"/>
            </a:lvl6pPr>
            <a:lvl7pPr marL="2055614" indent="0" algn="ctr">
              <a:buNone/>
              <a:defRPr sz="1200"/>
            </a:lvl7pPr>
            <a:lvl8pPr marL="2398200" indent="0" algn="ctr">
              <a:buNone/>
              <a:defRPr sz="1200"/>
            </a:lvl8pPr>
            <a:lvl9pPr marL="2740787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4DAE-A55B-49A8-8DBB-B37660AC8A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1818-9510-43D7-9399-7629619E5C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1340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4DAE-A55B-49A8-8DBB-B37660AC8A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1818-9510-43D7-9399-7629619E5C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3550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39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5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2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780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41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0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56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8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078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4DAE-A55B-49A8-8DBB-B37660AC8A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1818-9510-43D7-9399-7629619E5C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9003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4DAE-A55B-49A8-8DBB-B37660AC8A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1818-9510-43D7-9399-7629619E5C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6906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587" indent="0">
              <a:buNone/>
              <a:defRPr sz="1500" b="1"/>
            </a:lvl2pPr>
            <a:lvl3pPr marL="685205" indent="0">
              <a:buNone/>
              <a:defRPr sz="1400" b="1"/>
            </a:lvl3pPr>
            <a:lvl4pPr marL="1027808" indent="0">
              <a:buNone/>
              <a:defRPr sz="1200" b="1"/>
            </a:lvl4pPr>
            <a:lvl5pPr marL="1370410" indent="0">
              <a:buNone/>
              <a:defRPr sz="1200" b="1"/>
            </a:lvl5pPr>
            <a:lvl6pPr marL="1713029" indent="0">
              <a:buNone/>
              <a:defRPr sz="1200" b="1"/>
            </a:lvl6pPr>
            <a:lvl7pPr marL="2055614" indent="0">
              <a:buNone/>
              <a:defRPr sz="1200" b="1"/>
            </a:lvl7pPr>
            <a:lvl8pPr marL="2398200" indent="0">
              <a:buNone/>
              <a:defRPr sz="1200" b="1"/>
            </a:lvl8pPr>
            <a:lvl9pPr marL="2740787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587" indent="0">
              <a:buNone/>
              <a:defRPr sz="1500" b="1"/>
            </a:lvl2pPr>
            <a:lvl3pPr marL="685205" indent="0">
              <a:buNone/>
              <a:defRPr sz="1400" b="1"/>
            </a:lvl3pPr>
            <a:lvl4pPr marL="1027808" indent="0">
              <a:buNone/>
              <a:defRPr sz="1200" b="1"/>
            </a:lvl4pPr>
            <a:lvl5pPr marL="1370410" indent="0">
              <a:buNone/>
              <a:defRPr sz="1200" b="1"/>
            </a:lvl5pPr>
            <a:lvl6pPr marL="1713029" indent="0">
              <a:buNone/>
              <a:defRPr sz="1200" b="1"/>
            </a:lvl6pPr>
            <a:lvl7pPr marL="2055614" indent="0">
              <a:buNone/>
              <a:defRPr sz="1200" b="1"/>
            </a:lvl7pPr>
            <a:lvl8pPr marL="2398200" indent="0">
              <a:buNone/>
              <a:defRPr sz="1200" b="1"/>
            </a:lvl8pPr>
            <a:lvl9pPr marL="2740787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4DAE-A55B-49A8-8DBB-B37660AC8A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1818-9510-43D7-9399-7629619E5C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164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5800" y="1808184"/>
            <a:ext cx="7771680" cy="680956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4DAE-A55B-49A8-8DBB-B37660AC8A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1818-9510-43D7-9399-7629619E5C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6315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4DAE-A55B-49A8-8DBB-B37660AC8A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1818-9510-43D7-9399-7629619E5C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7731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604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587" indent="0">
              <a:buNone/>
              <a:defRPr sz="1100"/>
            </a:lvl2pPr>
            <a:lvl3pPr marL="685205" indent="0">
              <a:buNone/>
              <a:defRPr sz="900"/>
            </a:lvl3pPr>
            <a:lvl4pPr marL="1027808" indent="0">
              <a:buNone/>
              <a:defRPr sz="800"/>
            </a:lvl4pPr>
            <a:lvl5pPr marL="1370410" indent="0">
              <a:buNone/>
              <a:defRPr sz="800"/>
            </a:lvl5pPr>
            <a:lvl6pPr marL="1713029" indent="0">
              <a:buNone/>
              <a:defRPr sz="800"/>
            </a:lvl6pPr>
            <a:lvl7pPr marL="2055614" indent="0">
              <a:buNone/>
              <a:defRPr sz="800"/>
            </a:lvl7pPr>
            <a:lvl8pPr marL="2398200" indent="0">
              <a:buNone/>
              <a:defRPr sz="800"/>
            </a:lvl8pPr>
            <a:lvl9pPr marL="2740787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4DAE-A55B-49A8-8DBB-B37660AC8A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1818-9510-43D7-9399-7629619E5C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6600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604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587" indent="0">
              <a:buNone/>
              <a:defRPr sz="2100"/>
            </a:lvl2pPr>
            <a:lvl3pPr marL="685205" indent="0">
              <a:buNone/>
              <a:defRPr sz="1800"/>
            </a:lvl3pPr>
            <a:lvl4pPr marL="1027808" indent="0">
              <a:buNone/>
              <a:defRPr sz="1500"/>
            </a:lvl4pPr>
            <a:lvl5pPr marL="1370410" indent="0">
              <a:buNone/>
              <a:defRPr sz="1500"/>
            </a:lvl5pPr>
            <a:lvl6pPr marL="1713029" indent="0">
              <a:buNone/>
              <a:defRPr sz="1500"/>
            </a:lvl6pPr>
            <a:lvl7pPr marL="2055614" indent="0">
              <a:buNone/>
              <a:defRPr sz="1500"/>
            </a:lvl7pPr>
            <a:lvl8pPr marL="2398200" indent="0">
              <a:buNone/>
              <a:defRPr sz="1500"/>
            </a:lvl8pPr>
            <a:lvl9pPr marL="2740787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587" indent="0">
              <a:buNone/>
              <a:defRPr sz="1100"/>
            </a:lvl2pPr>
            <a:lvl3pPr marL="685205" indent="0">
              <a:buNone/>
              <a:defRPr sz="900"/>
            </a:lvl3pPr>
            <a:lvl4pPr marL="1027808" indent="0">
              <a:buNone/>
              <a:defRPr sz="800"/>
            </a:lvl4pPr>
            <a:lvl5pPr marL="1370410" indent="0">
              <a:buNone/>
              <a:defRPr sz="800"/>
            </a:lvl5pPr>
            <a:lvl6pPr marL="1713029" indent="0">
              <a:buNone/>
              <a:defRPr sz="800"/>
            </a:lvl6pPr>
            <a:lvl7pPr marL="2055614" indent="0">
              <a:buNone/>
              <a:defRPr sz="800"/>
            </a:lvl7pPr>
            <a:lvl8pPr marL="2398200" indent="0">
              <a:buNone/>
              <a:defRPr sz="800"/>
            </a:lvl8pPr>
            <a:lvl9pPr marL="2740787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4DAE-A55B-49A8-8DBB-B37660AC8A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1818-9510-43D7-9399-7629619E5C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1869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4DAE-A55B-49A8-8DBB-B37660AC8A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1818-9510-43D7-9399-7629619E5C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3868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273879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273879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4DAE-A55B-49A8-8DBB-B37660AC8A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1818-9510-43D7-9399-7629619E5C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5774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68516" tIns="68516" rIns="68516" bIns="68516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68516" tIns="68516" rIns="68516" bIns="68516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16" tIns="68516" rIns="68516" bIns="68516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4261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68516" tIns="68516" rIns="68516" bIns="68516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16" tIns="68516" rIns="68516" bIns="68516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1046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16" tIns="68516" rIns="68516" bIns="68516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68516" tIns="68516" rIns="68516" bIns="68516" anchor="t" anchorCtr="0"/>
          <a:lstStyle>
            <a:lvl1pPr marL="456770" lvl="0" indent="-342578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3590" lvl="1" indent="-31721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0376" lvl="2" indent="-31721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7179" lvl="3" indent="-31721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3948" lvl="4" indent="-31721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0718" lvl="5" indent="-31721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197520" lvl="6" indent="-31721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4310" lvl="7" indent="-31721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1127" lvl="8" indent="-31721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16" tIns="68516" rIns="68516" bIns="68516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3044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16" tIns="68516" rIns="68516" bIns="68516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68516" tIns="68516" rIns="68516" bIns="68516" anchor="t" anchorCtr="0"/>
          <a:lstStyle>
            <a:lvl1pPr marL="456770" lvl="0" indent="-31721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3590" lvl="1" indent="-304531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0376" lvl="2" indent="-304531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7179" lvl="3" indent="-304531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3948" lvl="4" indent="-304531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0718" lvl="5" indent="-304531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197520" lvl="6" indent="-304531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4310" lvl="7" indent="-304531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1127" lvl="8" indent="-304531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68516" tIns="68516" rIns="68516" bIns="68516" anchor="t" anchorCtr="0"/>
          <a:lstStyle>
            <a:lvl1pPr marL="456770" lvl="0" indent="-31721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3590" lvl="1" indent="-304531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0376" lvl="2" indent="-304531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7179" lvl="3" indent="-304531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3948" lvl="4" indent="-304531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0718" lvl="5" indent="-304531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197520" lvl="6" indent="-304531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4310" lvl="7" indent="-304531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1127" lvl="8" indent="-304531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16" tIns="68516" rIns="68516" bIns="68516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596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1808184"/>
            <a:ext cx="7771680" cy="680956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16" tIns="68516" rIns="68516" bIns="68516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16" tIns="68516" rIns="68516" bIns="68516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4816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68516" tIns="68516" rIns="68516" bIns="68516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68516" tIns="68516" rIns="68516" bIns="68516" anchor="t" anchorCtr="0"/>
          <a:lstStyle>
            <a:lvl1pPr marL="456770" lvl="0" indent="-30453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3590" lvl="1" indent="-304531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0376" lvl="2" indent="-304531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7179" lvl="3" indent="-304531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3948" lvl="4" indent="-304531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0718" lvl="5" indent="-304531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197520" lvl="6" indent="-304531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4310" lvl="7" indent="-304531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1127" lvl="8" indent="-304531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16" tIns="68516" rIns="68516" bIns="68516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7256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68516" tIns="68516" rIns="68516" bIns="68516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16" tIns="68516" rIns="68516" bIns="68516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7371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355" tIns="91355" rIns="91355" bIns="91355" anchor="ctr" anchorCtr="0">
            <a:noAutofit/>
          </a:bodyPr>
          <a:lstStyle/>
          <a:p>
            <a:pPr defTabSz="68520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68516" tIns="68516" rIns="68516" bIns="68516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68516" tIns="68516" rIns="68516" bIns="68516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68516" tIns="68516" rIns="68516" bIns="68516" anchor="ctr" anchorCtr="0"/>
          <a:lstStyle>
            <a:lvl1pPr marL="456770" lvl="0" indent="-342578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3590" lvl="1" indent="-31721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0376" lvl="2" indent="-31721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7179" lvl="3" indent="-31721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3948" lvl="4" indent="-31721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0718" lvl="5" indent="-31721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197520" lvl="6" indent="-31721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4310" lvl="7" indent="-31721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1127" lvl="8" indent="-31721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16" tIns="68516" rIns="68516" bIns="68516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2981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68516" tIns="68516" rIns="68516" bIns="68516" anchor="ctr" anchorCtr="0"/>
          <a:lstStyle>
            <a:lvl1pPr marL="456770" lvl="0" indent="-22838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16" tIns="68516" rIns="68516" bIns="68516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410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68516" tIns="68516" rIns="68516" bIns="68516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68516" tIns="68516" rIns="68516" bIns="68516" anchor="t" anchorCtr="0"/>
          <a:lstStyle>
            <a:lvl1pPr marL="456770" lvl="0" indent="-342578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3590" lvl="1" indent="-31721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0376" lvl="2" indent="-317212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7179" lvl="3" indent="-317212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3948" lvl="4" indent="-31721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0718" lvl="5" indent="-317212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197520" lvl="6" indent="-317212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4310" lvl="7" indent="-31721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1127" lvl="8" indent="-317212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16" tIns="68516" rIns="68516" bIns="68516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4878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16" tIns="68516" rIns="68516" bIns="68516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5358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FE20D-7CDE-454A-AF76-6EF92EAF774B}" type="slidenum">
              <a:rPr lang="ru-RU">
                <a:solidFill>
                  <a:srgbClr val="59595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4910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68529" tIns="68529" rIns="68529" bIns="68529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68529" tIns="68529" rIns="68529" bIns="68529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29" tIns="68529" rIns="68529" bIns="68529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6803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68529" tIns="68529" rIns="68529" bIns="68529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29" tIns="68529" rIns="68529" bIns="68529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584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85800" y="3462375"/>
            <a:ext cx="7771680" cy="49629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29" tIns="68529" rIns="68529" bIns="68529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68529" tIns="68529" rIns="68529" bIns="68529" anchor="t" anchorCtr="0"/>
          <a:lstStyle>
            <a:lvl1pPr marL="456878" lvl="0" indent="-34265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3793" lvl="1" indent="-317284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0682" lvl="2" indent="-317284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7584" lvl="3" indent="-317284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4461" lvl="4" indent="-317284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1339" lvl="5" indent="-317284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198240" lvl="6" indent="-317284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5130" lvl="7" indent="-317284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2045" lvl="8" indent="-317284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29" tIns="68529" rIns="68529" bIns="68529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8224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29" tIns="68529" rIns="68529" bIns="68529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68529" tIns="68529" rIns="68529" bIns="68529" anchor="t" anchorCtr="0"/>
          <a:lstStyle>
            <a:lvl1pPr marL="456878" lvl="0" indent="-317284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3793" lvl="1" indent="-304598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0682" lvl="2" indent="-304598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7584" lvl="3" indent="-304598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4461" lvl="4" indent="-304598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1339" lvl="5" indent="-304598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198240" lvl="6" indent="-304598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5130" lvl="7" indent="-304598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2045" lvl="8" indent="-304598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68529" tIns="68529" rIns="68529" bIns="68529" anchor="t" anchorCtr="0"/>
          <a:lstStyle>
            <a:lvl1pPr marL="456878" lvl="0" indent="-317284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3793" lvl="1" indent="-304598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0682" lvl="2" indent="-304598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7584" lvl="3" indent="-304598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4461" lvl="4" indent="-304598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1339" lvl="5" indent="-304598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198240" lvl="6" indent="-304598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5130" lvl="7" indent="-304598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2045" lvl="8" indent="-304598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29" tIns="68529" rIns="68529" bIns="68529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70504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29" tIns="68529" rIns="68529" bIns="68529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29" tIns="68529" rIns="68529" bIns="68529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2506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68529" tIns="68529" rIns="68529" bIns="68529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68529" tIns="68529" rIns="68529" bIns="68529" anchor="t" anchorCtr="0"/>
          <a:lstStyle>
            <a:lvl1pPr marL="456878" lvl="0" indent="-304598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3793" lvl="1" indent="-304598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0682" lvl="2" indent="-304598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7584" lvl="3" indent="-304598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4461" lvl="4" indent="-304598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1339" lvl="5" indent="-304598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198240" lvl="6" indent="-304598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5130" lvl="7" indent="-304598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2045" lvl="8" indent="-304598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29" tIns="68529" rIns="68529" bIns="68529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3598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68529" tIns="68529" rIns="68529" bIns="68529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29" tIns="68529" rIns="68529" bIns="68529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30263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373" tIns="91373" rIns="91373" bIns="91373" anchor="ctr" anchorCtr="0">
            <a:noAutofit/>
          </a:bodyPr>
          <a:lstStyle/>
          <a:p>
            <a:pPr defTabSz="685358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68529" tIns="68529" rIns="68529" bIns="68529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68529" tIns="68529" rIns="68529" bIns="68529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68529" tIns="68529" rIns="68529" bIns="68529" anchor="ctr" anchorCtr="0"/>
          <a:lstStyle>
            <a:lvl1pPr marL="456878" lvl="0" indent="-34265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3793" lvl="1" indent="-317284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0682" lvl="2" indent="-317284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7584" lvl="3" indent="-317284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4461" lvl="4" indent="-317284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1339" lvl="5" indent="-317284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198240" lvl="6" indent="-317284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5130" lvl="7" indent="-317284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2045" lvl="8" indent="-317284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29" tIns="68529" rIns="68529" bIns="68529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6056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68529" tIns="68529" rIns="68529" bIns="68529" anchor="ctr" anchorCtr="0"/>
          <a:lstStyle>
            <a:lvl1pPr marL="456878" lvl="0" indent="-228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29" tIns="68529" rIns="68529" bIns="68529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4580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68529" tIns="68529" rIns="68529" bIns="68529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68529" tIns="68529" rIns="68529" bIns="68529" anchor="t" anchorCtr="0"/>
          <a:lstStyle>
            <a:lvl1pPr marL="456878" lvl="0" indent="-34265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3793" lvl="1" indent="-317284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0682" lvl="2" indent="-317284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7584" lvl="3" indent="-317284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4461" lvl="4" indent="-317284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1339" lvl="5" indent="-317284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198240" lvl="6" indent="-317284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5130" lvl="7" indent="-317284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2045" lvl="8" indent="-317284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29" tIns="68529" rIns="68529" bIns="68529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15596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29" tIns="68529" rIns="68529" bIns="68529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868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FE20D-7CDE-454A-AF76-6EF92EAF774B}" type="slidenum">
              <a:rPr lang="ru-RU">
                <a:solidFill>
                  <a:srgbClr val="59595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831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85800" y="1808184"/>
            <a:ext cx="7771680" cy="680956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68537" tIns="68537" rIns="68537" bIns="68537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68537" tIns="68537" rIns="68537" bIns="68537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37" tIns="68537" rIns="68537" bIns="68537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8714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68537" tIns="68537" rIns="68537" bIns="68537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37" tIns="68537" rIns="68537" bIns="68537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02704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37" tIns="68537" rIns="68537" bIns="68537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68537" tIns="68537" rIns="68537" bIns="68537" anchor="t" anchorCtr="0"/>
          <a:lstStyle>
            <a:lvl1pPr marL="456938" lvl="0" indent="-342704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3905" lvl="1" indent="-317324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0852" lvl="2" indent="-317324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7809" lvl="3" indent="-317324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4746" lvl="4" indent="-317324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1684" lvl="5" indent="-317324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198640" lvl="6" indent="-317324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5588" lvl="7" indent="-317324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2555" lvl="8" indent="-317324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37" tIns="68537" rIns="68537" bIns="68537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66799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37" tIns="68537" rIns="68537" bIns="68537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68537" tIns="68537" rIns="68537" bIns="68537" anchor="t" anchorCtr="0"/>
          <a:lstStyle>
            <a:lvl1pPr marL="456938" lvl="0" indent="-317324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3905" lvl="1" indent="-304636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0852" lvl="2" indent="-304636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7809" lvl="3" indent="-304636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4746" lvl="4" indent="-304636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1684" lvl="5" indent="-304636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198640" lvl="6" indent="-304636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5588" lvl="7" indent="-304636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2555" lvl="8" indent="-304636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68537" tIns="68537" rIns="68537" bIns="68537" anchor="t" anchorCtr="0"/>
          <a:lstStyle>
            <a:lvl1pPr marL="456938" lvl="0" indent="-317324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3905" lvl="1" indent="-304636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0852" lvl="2" indent="-304636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7809" lvl="3" indent="-304636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4746" lvl="4" indent="-304636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1684" lvl="5" indent="-304636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198640" lvl="6" indent="-304636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5588" lvl="7" indent="-304636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2555" lvl="8" indent="-304636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37" tIns="68537" rIns="68537" bIns="68537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07501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37" tIns="68537" rIns="68537" bIns="68537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37" tIns="68537" rIns="68537" bIns="68537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29537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68537" tIns="68537" rIns="68537" bIns="68537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68537" tIns="68537" rIns="68537" bIns="68537" anchor="t" anchorCtr="0"/>
          <a:lstStyle>
            <a:lvl1pPr marL="456938" lvl="0" indent="-304636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3905" lvl="1" indent="-304636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0852" lvl="2" indent="-304636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7809" lvl="3" indent="-304636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4746" lvl="4" indent="-304636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1684" lvl="5" indent="-304636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198640" lvl="6" indent="-304636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5588" lvl="7" indent="-304636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2555" lvl="8" indent="-304636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37" tIns="68537" rIns="68537" bIns="68537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34784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68537" tIns="68537" rIns="68537" bIns="68537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37" tIns="68537" rIns="68537" bIns="68537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8390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383" tIns="91383" rIns="91383" bIns="91383" anchor="ctr" anchorCtr="0">
            <a:noAutofit/>
          </a:bodyPr>
          <a:lstStyle/>
          <a:p>
            <a:pPr defTabSz="685443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68537" tIns="68537" rIns="68537" bIns="68537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68537" tIns="68537" rIns="68537" bIns="68537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68537" tIns="68537" rIns="68537" bIns="68537" anchor="ctr" anchorCtr="0"/>
          <a:lstStyle>
            <a:lvl1pPr marL="456938" lvl="0" indent="-342704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3905" lvl="1" indent="-317324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0852" lvl="2" indent="-317324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7809" lvl="3" indent="-317324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4746" lvl="4" indent="-317324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1684" lvl="5" indent="-317324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198640" lvl="6" indent="-317324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5588" lvl="7" indent="-317324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2555" lvl="8" indent="-317324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37" tIns="68537" rIns="68537" bIns="68537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41137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68537" tIns="68537" rIns="68537" bIns="68537" anchor="ctr" anchorCtr="0"/>
          <a:lstStyle>
            <a:lvl1pPr marL="456938" lvl="0" indent="-22846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37" tIns="68537" rIns="68537" bIns="68537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79692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68537" tIns="68537" rIns="68537" bIns="68537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68537" tIns="68537" rIns="68537" bIns="68537" anchor="t" anchorCtr="0"/>
          <a:lstStyle>
            <a:lvl1pPr marL="456938" lvl="0" indent="-342704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3905" lvl="1" indent="-317324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0852" lvl="2" indent="-317324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7809" lvl="3" indent="-317324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4746" lvl="4" indent="-317324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1684" lvl="5" indent="-317324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198640" lvl="6" indent="-317324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5588" lvl="7" indent="-317324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2555" lvl="8" indent="-317324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37" tIns="68537" rIns="68537" bIns="68537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341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85800" y="1808184"/>
            <a:ext cx="7771680" cy="680956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37" tIns="68537" rIns="68537" bIns="68537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77597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FE20D-7CDE-454A-AF76-6EF92EAF774B}" type="slidenum">
              <a:rPr lang="ru-RU">
                <a:solidFill>
                  <a:srgbClr val="59595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79954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68546" tIns="68546" rIns="68546" bIns="68546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68546" tIns="68546" rIns="68546" bIns="68546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46" tIns="68546" rIns="68546" bIns="68546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11386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68546" tIns="68546" rIns="68546" bIns="68546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46" tIns="68546" rIns="68546" bIns="68546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3375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46" tIns="68546" rIns="68546" bIns="68546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68546" tIns="68546" rIns="68546" bIns="68546" anchor="t" anchorCtr="0"/>
          <a:lstStyle>
            <a:lvl1pPr marL="457010" lvl="0" indent="-342758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040" lvl="1" indent="-31737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056" lvl="2" indent="-31737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079" lvl="3" indent="-31737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088" lvl="4" indent="-31737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2098" lvl="5" indent="-31737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199120" lvl="6" indent="-31737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6137" lvl="7" indent="-31737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3167" lvl="8" indent="-31737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46" tIns="68546" rIns="68546" bIns="68546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75150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46" tIns="68546" rIns="68546" bIns="68546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68546" tIns="68546" rIns="68546" bIns="68546" anchor="t" anchorCtr="0"/>
          <a:lstStyle>
            <a:lvl1pPr marL="457010" lvl="0" indent="-31737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040" lvl="1" indent="-304681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056" lvl="2" indent="-304681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079" lvl="3" indent="-304681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088" lvl="4" indent="-304681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2098" lvl="5" indent="-304681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199120" lvl="6" indent="-304681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6137" lvl="7" indent="-304681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3167" lvl="8" indent="-304681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68546" tIns="68546" rIns="68546" bIns="68546" anchor="t" anchorCtr="0"/>
          <a:lstStyle>
            <a:lvl1pPr marL="457010" lvl="0" indent="-31737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040" lvl="1" indent="-304681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056" lvl="2" indent="-304681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079" lvl="3" indent="-304681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088" lvl="4" indent="-304681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2098" lvl="5" indent="-304681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199120" lvl="6" indent="-304681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6137" lvl="7" indent="-304681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3167" lvl="8" indent="-304681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46" tIns="68546" rIns="68546" bIns="68546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22447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46" tIns="68546" rIns="68546" bIns="68546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46" tIns="68546" rIns="68546" bIns="68546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34759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68546" tIns="68546" rIns="68546" bIns="68546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68546" tIns="68546" rIns="68546" bIns="68546" anchor="t" anchorCtr="0"/>
          <a:lstStyle>
            <a:lvl1pPr marL="457010" lvl="0" indent="-30468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040" lvl="1" indent="-304681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056" lvl="2" indent="-304681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079" lvl="3" indent="-304681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088" lvl="4" indent="-304681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2098" lvl="5" indent="-304681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199120" lvl="6" indent="-304681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6137" lvl="7" indent="-304681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3167" lvl="8" indent="-304681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46" tIns="68546" rIns="68546" bIns="68546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64977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68546" tIns="68546" rIns="68546" bIns="68546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46" tIns="68546" rIns="68546" bIns="68546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61799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395" tIns="91395" rIns="91395" bIns="91395" anchor="ctr" anchorCtr="0">
            <a:noAutofit/>
          </a:bodyPr>
          <a:lstStyle/>
          <a:p>
            <a:pPr defTabSz="68554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68546" tIns="68546" rIns="68546" bIns="68546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68546" tIns="68546" rIns="68546" bIns="68546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68546" tIns="68546" rIns="68546" bIns="68546" anchor="ctr" anchorCtr="0"/>
          <a:lstStyle>
            <a:lvl1pPr marL="457010" lvl="0" indent="-342758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040" lvl="1" indent="-31737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056" lvl="2" indent="-31737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079" lvl="3" indent="-31737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088" lvl="4" indent="-31737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2098" lvl="5" indent="-31737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199120" lvl="6" indent="-31737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6137" lvl="7" indent="-31737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3167" lvl="8" indent="-31737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46" tIns="68546" rIns="68546" bIns="68546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523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5800" y="1808184"/>
            <a:ext cx="7771680" cy="680956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68546" tIns="68546" rIns="68546" bIns="68546" anchor="ctr" anchorCtr="0"/>
          <a:lstStyle>
            <a:lvl1pPr marL="457010" lvl="0" indent="-22850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46" tIns="68546" rIns="68546" bIns="68546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00431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68546" tIns="68546" rIns="68546" bIns="68546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68546" tIns="68546" rIns="68546" bIns="68546" anchor="t" anchorCtr="0"/>
          <a:lstStyle>
            <a:lvl1pPr marL="457010" lvl="0" indent="-342758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040" lvl="1" indent="-31737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056" lvl="2" indent="-317372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079" lvl="3" indent="-317372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088" lvl="4" indent="-31737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2098" lvl="5" indent="-317372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199120" lvl="6" indent="-317372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6137" lvl="7" indent="-31737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3167" lvl="8" indent="-317372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46" tIns="68546" rIns="68546" bIns="68546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03660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46" tIns="68546" rIns="68546" bIns="68546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54649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FE20D-7CDE-454A-AF76-6EF92EAF774B}" type="slidenum">
              <a:rPr lang="ru-RU">
                <a:solidFill>
                  <a:srgbClr val="59595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1357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68556" tIns="68556" rIns="68556" bIns="68556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68556" tIns="68556" rIns="68556" bIns="68556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56" tIns="68556" rIns="68556" bIns="68556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65677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68556" tIns="68556" rIns="68556" bIns="68556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56" tIns="68556" rIns="68556" bIns="68556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42983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56" tIns="68556" rIns="68556" bIns="68556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68556" tIns="68556" rIns="68556" bIns="68556" anchor="t" anchorCtr="0"/>
          <a:lstStyle>
            <a:lvl1pPr marL="457094" lvl="0" indent="-342821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198" lvl="1" indent="-317428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294" lvl="2" indent="-317428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394" lvl="3" indent="-317428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487" lvl="4" indent="-317428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2581" lvl="5" indent="-317428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199680" lvl="6" indent="-317428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6777" lvl="7" indent="-317428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3881" lvl="8" indent="-317428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56" tIns="68556" rIns="68556" bIns="68556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43236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56" tIns="68556" rIns="68556" bIns="68556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68556" tIns="68556" rIns="68556" bIns="68556" anchor="t" anchorCtr="0"/>
          <a:lstStyle>
            <a:lvl1pPr marL="457094" lvl="0" indent="-317428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198" lvl="1" indent="-30473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294" lvl="2" indent="-30473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394" lvl="3" indent="-30473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487" lvl="4" indent="-30473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2581" lvl="5" indent="-30473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199680" lvl="6" indent="-30473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6777" lvl="7" indent="-30473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3881" lvl="8" indent="-304733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68556" tIns="68556" rIns="68556" bIns="68556" anchor="t" anchorCtr="0"/>
          <a:lstStyle>
            <a:lvl1pPr marL="457094" lvl="0" indent="-317428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198" lvl="1" indent="-30473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294" lvl="2" indent="-30473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394" lvl="3" indent="-30473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487" lvl="4" indent="-30473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2581" lvl="5" indent="-30473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199680" lvl="6" indent="-30473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6777" lvl="7" indent="-30473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3881" lvl="8" indent="-304733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56" tIns="68556" rIns="68556" bIns="68556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16012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56" tIns="68556" rIns="68556" bIns="68556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56" tIns="68556" rIns="68556" bIns="68556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53197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68556" tIns="68556" rIns="68556" bIns="68556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68556" tIns="68556" rIns="68556" bIns="68556" anchor="t" anchorCtr="0"/>
          <a:lstStyle>
            <a:lvl1pPr marL="457094" lvl="0" indent="-30473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198" lvl="1" indent="-30473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294" lvl="2" indent="-30473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394" lvl="3" indent="-30473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487" lvl="4" indent="-30473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2581" lvl="5" indent="-30473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199680" lvl="6" indent="-30473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6777" lvl="7" indent="-30473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3881" lvl="8" indent="-304733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56" tIns="68556" rIns="68556" bIns="68556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672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85800" y="2009981"/>
            <a:ext cx="777168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ru-RU" sz="1800" b="0" strike="noStrike" spc="-1">
                <a:latin typeface="XO Orie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XO Oriel"/>
              </a:rPr>
              <a:t>Для правки структуры щёлкните мышью</a:t>
            </a:r>
          </a:p>
          <a:p>
            <a:pPr marL="862130" lvl="1" indent="-323288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XO Oriel"/>
              </a:rPr>
              <a:t>Второй уровень структуры</a:t>
            </a:r>
          </a:p>
          <a:p>
            <a:pPr marL="1293123" lvl="2" indent="-287377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XO Oriel"/>
              </a:rPr>
              <a:t>Третий уровень структуры</a:t>
            </a:r>
          </a:p>
          <a:p>
            <a:pPr marL="1724173" lvl="3" indent="-215468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XO Oriel"/>
              </a:rPr>
              <a:t>Четвёртый уровень структуры</a:t>
            </a:r>
          </a:p>
          <a:p>
            <a:pPr marL="2155194" lvl="4" indent="-215468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XO Oriel"/>
              </a:rPr>
              <a:t>Пятый уровень структуры</a:t>
            </a:r>
          </a:p>
          <a:p>
            <a:pPr marL="2586260" lvl="5" indent="-215468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XO Oriel"/>
              </a:rPr>
              <a:t>Шестой уровень структуры</a:t>
            </a:r>
          </a:p>
          <a:p>
            <a:pPr marL="3017324" lvl="6" indent="-215468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XO Orie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>
      <a:lvl1pPr marL="324000" indent="-243000">
        <a:spcBef>
          <a:spcPts val="1063"/>
        </a:spcBef>
        <a:buClr>
          <a:srgbClr val="000000"/>
        </a:buClr>
        <a:buSzPct val="45000"/>
        <a:buFont typeface="Wingdings" charset="2"/>
        <a:buChar char=""/>
        <a:defRPr/>
      </a:lvl1pPr>
    </p:bodyStyle>
    <p:otherStyle/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defTabSz="685800"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" kern="0">
                <a:solidFill>
                  <a:srgbClr val="595959"/>
                </a:solidFill>
                <a:cs typeface="Arial"/>
                <a:sym typeface="Arial"/>
              </a:rPr>
              <a:pPr defTabSz="685800"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13964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447" tIns="34289" rIns="68447" bIns="34289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447" tIns="34289" rIns="68447" bIns="3428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447" tIns="34289" rIns="68447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287"/>
            <a:fld id="{E4B54DAE-A55B-49A8-8DBB-B37660AC8A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4287"/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447" tIns="34289" rIns="68447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28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447" tIns="34289" rIns="68447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287"/>
            <a:fld id="{30C01818-9510-43D7-9399-7629619E5C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428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49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428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094" indent="-171094" algn="l" defTabSz="68428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281" indent="-171094" algn="l" defTabSz="68428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5380" indent="-171094" algn="l" defTabSz="68428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7480" indent="-171094" algn="l" defTabSz="68428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39581" indent="-171094" algn="l" defTabSz="68428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1767" indent="-171094" algn="l" defTabSz="68428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3911" indent="-171094" algn="l" defTabSz="68428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6054" indent="-171094" algn="l" defTabSz="68428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8241" indent="-171094" algn="l" defTabSz="68428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428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101" algn="l" defTabSz="68428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287" algn="l" defTabSz="68428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6431" algn="l" defTabSz="68428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8574" algn="l" defTabSz="68428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0761" algn="l" defTabSz="68428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2860" algn="l" defTabSz="68428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4960" algn="l" defTabSz="68428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7061" algn="l" defTabSz="68428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450" tIns="34289" rIns="68450" bIns="34289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450" tIns="34289" rIns="68450" bIns="3428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450" tIns="34289" rIns="68450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321"/>
            <a:fld id="{E4B54DAE-A55B-49A8-8DBB-B37660AC8A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4321"/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450" tIns="34289" rIns="68450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321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450" tIns="34289" rIns="68450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321"/>
            <a:fld id="{30C01818-9510-43D7-9399-7629619E5C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4321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7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4321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102" indent="-171102" algn="l" defTabSz="684321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305" indent="-171102" algn="l" defTabSz="68432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5422" indent="-171102" algn="l" defTabSz="68432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7540" indent="-171102" algn="l" defTabSz="68432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39659" indent="-171102" algn="l" defTabSz="68432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1861" indent="-171102" algn="l" defTabSz="68432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4022" indent="-171102" algn="l" defTabSz="68432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6182" indent="-171102" algn="l" defTabSz="68432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8385" indent="-171102" algn="l" defTabSz="68432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432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119" algn="l" defTabSz="68432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321" algn="l" defTabSz="68432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6482" algn="l" defTabSz="68432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8642" algn="l" defTabSz="68432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0845" algn="l" defTabSz="68432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2962" algn="l" defTabSz="68432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5080" algn="l" defTabSz="68432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7199" algn="l" defTabSz="68432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28" tIns="34289" rIns="68528" bIns="34289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28" tIns="34289" rIns="68528" bIns="3428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28" tIns="34289" rIns="68528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205"/>
            <a:fld id="{E4B54DAE-A55B-49A8-8DBB-B37660AC8A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205"/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28" tIns="34289" rIns="68528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20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28" tIns="34289" rIns="68528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205"/>
            <a:fld id="{30C01818-9510-43D7-9399-7629619E5C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20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627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defTabSz="685205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10" indent="-171310" algn="l" defTabSz="68520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929" indent="-171310" algn="l" defTabSz="68520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514" indent="-171310" algn="l" defTabSz="68520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100" indent="-171310" algn="l" defTabSz="68520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687" indent="-171310" algn="l" defTabSz="68520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305" indent="-171310" algn="l" defTabSz="68520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908" indent="-171310" algn="l" defTabSz="68520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9510" indent="-171310" algn="l" defTabSz="68520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2129" indent="-171310" algn="l" defTabSz="68520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2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587" algn="l" defTabSz="6852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205" algn="l" defTabSz="6852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808" algn="l" defTabSz="6852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410" algn="l" defTabSz="6852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029" algn="l" defTabSz="6852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614" algn="l" defTabSz="6852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200" algn="l" defTabSz="6852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0787" algn="l" defTabSz="6852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16" tIns="68516" rIns="68516" bIns="68516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16" tIns="68516" rIns="68516" bIns="68516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16" tIns="68516" rIns="68516" bIns="68516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defTabSz="685205">
              <a:buClr>
                <a:srgbClr val="000000"/>
              </a:buClr>
            </a:pPr>
            <a:fld id="{00000000-1234-1234-1234-123412341234}" type="slidenum">
              <a:rPr lang="ru" kern="0" smtClean="0">
                <a:solidFill>
                  <a:srgbClr val="595959"/>
                </a:solidFill>
                <a:cs typeface="Arial"/>
                <a:sym typeface="Arial"/>
              </a:rPr>
              <a:pPr defTabSz="685205">
                <a:buClr>
                  <a:srgbClr val="000000"/>
                </a:buClr>
              </a:pPr>
              <a:t>‹#›</a:t>
            </a:fld>
            <a:endParaRPr lang="ru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29729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29" tIns="68529" rIns="68529" bIns="68529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29" tIns="68529" rIns="68529" bIns="68529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29" tIns="68529" rIns="68529" bIns="68529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defTabSz="685358">
              <a:buClr>
                <a:srgbClr val="000000"/>
              </a:buClr>
            </a:pPr>
            <a:fld id="{00000000-1234-1234-1234-123412341234}" type="slidenum">
              <a:rPr lang="ru" kern="0" smtClean="0">
                <a:solidFill>
                  <a:srgbClr val="595959"/>
                </a:solidFill>
                <a:cs typeface="Arial"/>
                <a:sym typeface="Arial"/>
              </a:rPr>
              <a:pPr defTabSz="685358">
                <a:buClr>
                  <a:srgbClr val="000000"/>
                </a:buClr>
              </a:pPr>
              <a:t>‹#›</a:t>
            </a:fld>
            <a:endParaRPr lang="ru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770487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37" tIns="68537" rIns="68537" bIns="68537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37" tIns="68537" rIns="68537" bIns="68537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37" tIns="68537" rIns="68537" bIns="68537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defTabSz="685443">
              <a:buClr>
                <a:srgbClr val="000000"/>
              </a:buClr>
            </a:pPr>
            <a:fld id="{00000000-1234-1234-1234-123412341234}" type="slidenum">
              <a:rPr lang="ru" kern="0" smtClean="0">
                <a:solidFill>
                  <a:srgbClr val="595959"/>
                </a:solidFill>
                <a:cs typeface="Arial"/>
                <a:sym typeface="Arial"/>
              </a:rPr>
              <a:pPr defTabSz="685443">
                <a:buClr>
                  <a:srgbClr val="000000"/>
                </a:buClr>
              </a:pPr>
              <a:t>‹#›</a:t>
            </a:fld>
            <a:endParaRPr lang="ru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77220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46" tIns="68546" rIns="68546" bIns="68546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46" tIns="68546" rIns="68546" bIns="68546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46" tIns="68546" rIns="68546" bIns="68546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defTabSz="685545">
              <a:buClr>
                <a:srgbClr val="000000"/>
              </a:buClr>
            </a:pPr>
            <a:fld id="{00000000-1234-1234-1234-123412341234}" type="slidenum">
              <a:rPr lang="ru" kern="0" smtClean="0">
                <a:solidFill>
                  <a:srgbClr val="595959"/>
                </a:solidFill>
                <a:cs typeface="Arial"/>
                <a:sym typeface="Arial"/>
              </a:rPr>
              <a:pPr defTabSz="685545">
                <a:buClr>
                  <a:srgbClr val="000000"/>
                </a:buClr>
              </a:pPr>
              <a:t>‹#›</a:t>
            </a:fld>
            <a:endParaRPr lang="ru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03984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6" tIns="68556" rIns="68556" bIns="68556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6" tIns="68556" rIns="68556" bIns="68556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6" tIns="68556" rIns="68556" bIns="68556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defTabSz="685664">
              <a:buClr>
                <a:srgbClr val="000000"/>
              </a:buClr>
            </a:pPr>
            <a:fld id="{00000000-1234-1234-1234-123412341234}" type="slidenum">
              <a:rPr lang="ru" kern="0" smtClean="0">
                <a:solidFill>
                  <a:srgbClr val="595959"/>
                </a:solidFill>
                <a:cs typeface="Arial"/>
                <a:sym typeface="Arial"/>
              </a:rPr>
              <a:pPr defTabSz="685664">
                <a:buClr>
                  <a:srgbClr val="000000"/>
                </a:buClr>
              </a:pPr>
              <a:t>‹#›</a:t>
            </a:fld>
            <a:endParaRPr lang="ru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42302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fsb.ru/fsb/npd/terror.htm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4"/>
          <p:cNvPicPr/>
          <p:nvPr/>
        </p:nvPicPr>
        <p:blipFill>
          <a:blip r:embed="rId2" cstate="print"/>
          <a:srcRect l="-167"/>
          <a:stretch/>
        </p:blipFill>
        <p:spPr>
          <a:xfrm>
            <a:off x="0" y="0"/>
            <a:ext cx="9828000" cy="5163480"/>
          </a:xfrm>
          <a:prstGeom prst="rect">
            <a:avLst/>
          </a:prstGeom>
          <a:ln>
            <a:noFill/>
          </a:ln>
        </p:spPr>
      </p:pic>
      <p:sp>
        <p:nvSpPr>
          <p:cNvPr id="39" name="CustomShape 1"/>
          <p:cNvSpPr/>
          <p:nvPr/>
        </p:nvSpPr>
        <p:spPr>
          <a:xfrm>
            <a:off x="5560200" y="2234880"/>
            <a:ext cx="3278520" cy="50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822" tIns="44911" rIns="89822" bIns="44911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spc="-1">
                <a:solidFill>
                  <a:srgbClr val="0070C0"/>
                </a:solidFill>
                <a:latin typeface="Times New Roman"/>
              </a:rPr>
              <a:t>СЕМИНАР ПО ТЕМЕ:</a:t>
            </a:r>
            <a:endParaRPr lang="ru-RU" sz="2400" spc="-1">
              <a:latin typeface="XO Oriel"/>
            </a:endParaRPr>
          </a:p>
        </p:txBody>
      </p:sp>
      <p:sp>
        <p:nvSpPr>
          <p:cNvPr id="40" name="CustomShape 2"/>
          <p:cNvSpPr/>
          <p:nvPr/>
        </p:nvSpPr>
        <p:spPr>
          <a:xfrm>
            <a:off x="5283000" y="2769840"/>
            <a:ext cx="3842640" cy="119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822" tIns="44911" rIns="89822" bIns="44911">
            <a:noAutofit/>
          </a:bodyPr>
          <a:lstStyle/>
          <a:p>
            <a:pPr algn="ctr">
              <a:spcBef>
                <a:spcPts val="360"/>
              </a:spcBef>
            </a:pPr>
            <a:r>
              <a:rPr lang="ru-RU" b="1" spc="-1">
                <a:solidFill>
                  <a:srgbClr val="17375E"/>
                </a:solidFill>
                <a:latin typeface="Times New Roman"/>
              </a:rPr>
              <a:t>Разъяснение требований действующего законодательства в сфере массовых коммуникаций</a:t>
            </a:r>
            <a:endParaRPr lang="ru-RU" spc="-1">
              <a:latin typeface="XO Oriel"/>
            </a:endParaRPr>
          </a:p>
        </p:txBody>
      </p:sp>
      <p:sp>
        <p:nvSpPr>
          <p:cNvPr id="41" name="CustomShape 3"/>
          <p:cNvSpPr/>
          <p:nvPr/>
        </p:nvSpPr>
        <p:spPr>
          <a:xfrm>
            <a:off x="5255640" y="822984"/>
            <a:ext cx="3887640" cy="119869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822" tIns="44911" rIns="89822" bIns="44911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spc="-1" dirty="0">
                <a:solidFill>
                  <a:srgbClr val="FFFFFF"/>
                </a:solidFill>
                <a:latin typeface="Times New Roman"/>
                <a:ea typeface="DejaVu Sans"/>
              </a:rPr>
              <a:t> ФЕДЕРАЛЬНАЯ СЛУЖБА ПО НАДЗОРУ В СФЕРЕ СВЯЗИ, ИНФОРМАЦИОННЫХ ТЕХНОЛОГИЙ И МАССОВЫХ КОММУНИКАЦИЙ  (РОСКОМНАДЗОР)</a:t>
            </a:r>
            <a:endParaRPr lang="ru-RU" sz="1200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200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200" spc="-1" dirty="0">
                <a:solidFill>
                  <a:srgbClr val="FFFFFF"/>
                </a:solidFill>
                <a:latin typeface="Times New Roman"/>
                <a:ea typeface="DejaVu Sans"/>
              </a:rPr>
              <a:t>УПРАВЛЕНИЕ РОСКОМНАДЗОРА </a:t>
            </a:r>
            <a:endParaRPr lang="ru-RU" sz="1200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200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ПО Приволжскому федеральному округу</a:t>
            </a:r>
            <a:endParaRPr lang="ru-RU" sz="1200" spc="-1" dirty="0">
              <a:latin typeface="XO Oriel"/>
            </a:endParaRPr>
          </a:p>
        </p:txBody>
      </p:sp>
      <p:sp>
        <p:nvSpPr>
          <p:cNvPr id="42" name="CustomShape 4"/>
          <p:cNvSpPr/>
          <p:nvPr/>
        </p:nvSpPr>
        <p:spPr>
          <a:xfrm>
            <a:off x="6632640" y="4376520"/>
            <a:ext cx="1133280" cy="7370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822" tIns="44911" rIns="89822" bIns="44911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Нижний Новгород 2022</a:t>
            </a:r>
            <a:endParaRPr lang="ru-RU" sz="1400" spc="-1" dirty="0">
              <a:latin typeface="XO Oriel"/>
            </a:endParaRPr>
          </a:p>
        </p:txBody>
      </p:sp>
      <p:pic>
        <p:nvPicPr>
          <p:cNvPr id="43" name="Рисунок 10"/>
          <p:cNvPicPr/>
          <p:nvPr/>
        </p:nvPicPr>
        <p:blipFill>
          <a:blip r:embed="rId3" cstate="print"/>
          <a:stretch/>
        </p:blipFill>
        <p:spPr>
          <a:xfrm>
            <a:off x="6724800" y="51480"/>
            <a:ext cx="949320" cy="842760"/>
          </a:xfrm>
          <a:prstGeom prst="rect">
            <a:avLst/>
          </a:prstGeom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84" y="2197931"/>
            <a:ext cx="1560711" cy="17314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Google Shape;54;p13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610362" y="0"/>
            <a:ext cx="8112210" cy="623248"/>
          </a:xfrm>
          <a:prstGeom prst="rect">
            <a:avLst/>
          </a:prstGeom>
        </p:spPr>
        <p:txBody>
          <a:bodyPr wrap="square" lIns="68547" tIns="34289" rIns="68547" bIns="34289">
            <a:spAutoFit/>
          </a:bodyPr>
          <a:lstStyle/>
          <a:p>
            <a:pPr algn="ctr" defTabSz="685426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материалов с публичными призывами к экстремизму либо массовое распространение заведомо экстремистских материалов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5741" y="846607"/>
            <a:ext cx="8782410" cy="94641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lIns="68547" tIns="34289" rIns="68547" bIns="34289">
            <a:spAutoFit/>
          </a:bodyPr>
          <a:lstStyle/>
          <a:p>
            <a:pPr algn="ctr" defTabSz="685426"/>
            <a:r>
              <a:rPr lang="ru-RU" sz="1400" b="1" dirty="0">
                <a:solidFill>
                  <a:srgbClr val="002060"/>
                </a:solidFill>
              </a:rPr>
              <a:t>Формулировка закона о том, что распространяемые материалы должны быть «заведомо экстремистскими», представляет собой ссылочный признак, для идентификации которого необходимо обращение к регулярно пополняемому Федеральному списку экстремистских материалов.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5763" y="2023771"/>
            <a:ext cx="8782409" cy="71557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lIns="68547" tIns="34289" rIns="68547" bIns="34289">
            <a:spAutoFit/>
          </a:bodyPr>
          <a:lstStyle/>
          <a:p>
            <a:pPr algn="just" defTabSz="685426"/>
            <a:r>
              <a:rPr lang="ru-RU" sz="1400" dirty="0">
                <a:solidFill>
                  <a:srgbClr val="002060"/>
                </a:solidFill>
              </a:rPr>
              <a:t>Данный список находится по адресу: </a:t>
            </a:r>
            <a:r>
              <a:rPr lang="ru-RU" sz="1400" dirty="0">
                <a:solidFill>
                  <a:srgbClr val="0070C0"/>
                </a:solidFill>
              </a:rPr>
              <a:t>http://minjust.ru/extremist-materials </a:t>
            </a:r>
            <a:r>
              <a:rPr lang="ru-RU" sz="1400" dirty="0">
                <a:solidFill>
                  <a:srgbClr val="002060"/>
                </a:solidFill>
              </a:rPr>
              <a:t>. Иначе говоря, если в СМИ или блоге распространяются или цитируются материалы из данного списка – это </a:t>
            </a:r>
            <a:r>
              <a:rPr lang="ru-RU" sz="1400" dirty="0" smtClean="0">
                <a:solidFill>
                  <a:srgbClr val="002060"/>
                </a:solidFill>
              </a:rPr>
              <a:t>будет являться нарушением.</a:t>
            </a: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8" name="Picture 3" descr="C:\Users\A17\Desktop\v7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0" t="2520" r="19504" b="7344"/>
          <a:stretch/>
        </p:blipFill>
        <p:spPr bwMode="auto">
          <a:xfrm>
            <a:off x="677953" y="3359914"/>
            <a:ext cx="1083503" cy="133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135258" y="2921471"/>
            <a:ext cx="2932467" cy="346247"/>
          </a:xfrm>
          <a:prstGeom prst="rect">
            <a:avLst/>
          </a:prstGeom>
        </p:spPr>
        <p:txBody>
          <a:bodyPr wrap="none" lIns="68547" tIns="34289" rIns="68547" bIns="34289">
            <a:spAutoFit/>
          </a:bodyPr>
          <a:lstStyle/>
          <a:p>
            <a:pPr defTabSz="685426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является нарушением: 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37946" y="3383135"/>
            <a:ext cx="7072281" cy="1361909"/>
          </a:xfrm>
          <a:prstGeom prst="rect">
            <a:avLst/>
          </a:prstGeom>
          <a:solidFill>
            <a:schemeClr val="bg1"/>
          </a:solidFill>
        </p:spPr>
        <p:txBody>
          <a:bodyPr wrap="square" lIns="68547" tIns="34289" rIns="68547" bIns="34289">
            <a:spAutoFit/>
          </a:bodyPr>
          <a:lstStyle/>
          <a:p>
            <a:pPr algn="ctr" defTabSz="685426"/>
            <a:r>
              <a:rPr lang="ru-RU" sz="1400" dirty="0" smtClean="0">
                <a:solidFill>
                  <a:srgbClr val="002060"/>
                </a:solidFill>
              </a:rPr>
              <a:t>Не будет являться экстремистскими материалами </a:t>
            </a:r>
            <a:r>
              <a:rPr lang="ru-RU" sz="1400" dirty="0">
                <a:solidFill>
                  <a:srgbClr val="002060"/>
                </a:solidFill>
              </a:rPr>
              <a:t>с одноименными названиями (одноименными с теми материалами, которые фигурируют в Федеральном списке, но отличаются по содержанию т.е. не являются экстремистскими). Чтобы избежать этого требуется внимательно смотреть историю отнесения материала к экстремистским, учитывать смысловое содержание одноименного материала, его продолжительность по времени (в случае видео) и т.д.</a:t>
            </a:r>
          </a:p>
        </p:txBody>
      </p:sp>
    </p:spTree>
    <p:extLst>
      <p:ext uri="{BB962C8B-B14F-4D97-AF65-F5344CB8AC3E}">
        <p14:creationId xmlns:p14="http://schemas.microsoft.com/office/powerpoint/2010/main" val="3033707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Google Shape;54;p13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75438" y="16"/>
            <a:ext cx="9011412" cy="900247"/>
          </a:xfrm>
          <a:prstGeom prst="rect">
            <a:avLst/>
          </a:prstGeom>
        </p:spPr>
        <p:txBody>
          <a:bodyPr wrap="square" lIns="68556" tIns="34289" rIns="68556" bIns="34289">
            <a:spAutoFit/>
          </a:bodyPr>
          <a:lstStyle/>
          <a:p>
            <a:pPr algn="ctr" defTabSz="685528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информации об общественном объединении или иной экстремистской организации, без указания на то, что соответствующее общественное объединение или иная организация ликвидированы или их деятельность запрещена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7866" y="910102"/>
            <a:ext cx="7790688" cy="507830"/>
          </a:xfrm>
          <a:prstGeom prst="rect">
            <a:avLst/>
          </a:prstGeom>
          <a:solidFill>
            <a:schemeClr val="bg1"/>
          </a:solidFill>
        </p:spPr>
        <p:txBody>
          <a:bodyPr wrap="square" lIns="68556" tIns="34289" rIns="68556" bIns="34289">
            <a:spAutoFit/>
          </a:bodyPr>
          <a:lstStyle/>
          <a:p>
            <a:pPr algn="ctr" defTabSz="685528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экстремистских организаций приведен на сайте Министерства юстиции РФ по адресу: 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http://minjust.ru/nko/perechen_zapret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/>
          <a:srcRect l="31646" t="8904" r="30826" b="10618"/>
          <a:stretch/>
        </p:blipFill>
        <p:spPr>
          <a:xfrm>
            <a:off x="211445" y="900249"/>
            <a:ext cx="576437" cy="49460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5438" y="1683045"/>
            <a:ext cx="3079242" cy="2677656"/>
          </a:xfrm>
          <a:prstGeom prst="rect">
            <a:avLst/>
          </a:prstGeom>
        </p:spPr>
        <p:txBody>
          <a:bodyPr wrap="square" lIns="68556" tIns="34289" rIns="68556" bIns="34289">
            <a:spAutoFit/>
          </a:bodyPr>
          <a:lstStyle/>
          <a:p>
            <a:pPr algn="ctr" defTabSz="685528"/>
            <a:r>
              <a:rPr lang="ru-RU" sz="1300" b="1" dirty="0">
                <a:solidFill>
                  <a:srgbClr val="C00000"/>
                </a:solidFill>
              </a:rPr>
              <a:t>«Экстремистская организация»</a:t>
            </a:r>
          </a:p>
          <a:p>
            <a:pPr algn="ctr" defTabSz="685528"/>
            <a:r>
              <a:rPr lang="ru-RU" sz="1300" b="1" dirty="0">
                <a:solidFill>
                  <a:srgbClr val="C00000"/>
                </a:solidFill>
              </a:rPr>
              <a:t> </a:t>
            </a:r>
          </a:p>
          <a:p>
            <a:pPr algn="ctr" defTabSz="685528"/>
            <a:r>
              <a:rPr lang="ru-RU" sz="1200" b="1" dirty="0">
                <a:solidFill>
                  <a:srgbClr val="002060"/>
                </a:solidFill>
              </a:rPr>
              <a:t>общественное или религиозное объединение либо иная организация, в отношении которых по основаниям, предусмотренным Федеральным законом от 25 июля 2002 г. № 114-ФЗ «О противодействии экстремистской деятельности», судом принято вступившее в законную силу решение о ликвидации или запрете деятельности в связи с осуществлением экстремистской деятельности.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94440" y="4806333"/>
            <a:ext cx="5484114" cy="288539"/>
          </a:xfrm>
          <a:prstGeom prst="rect">
            <a:avLst/>
          </a:prstGeom>
        </p:spPr>
        <p:txBody>
          <a:bodyPr wrap="square" lIns="68556" tIns="34289" rIns="68556" bIns="34289">
            <a:spAutoFit/>
          </a:bodyPr>
          <a:lstStyle/>
          <a:p>
            <a:pPr algn="just" defTabSz="685528"/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5400000">
            <a:off x="2713187" y="4374124"/>
            <a:ext cx="298878" cy="842537"/>
          </a:xfrm>
          <a:prstGeom prst="rect">
            <a:avLst/>
          </a:prstGeom>
          <a:noFill/>
        </p:spPr>
        <p:txBody>
          <a:bodyPr wrap="square" lIns="68556" tIns="34289" rIns="68556" bIns="34289" rtlCol="0">
            <a:spAutoFit/>
          </a:bodyPr>
          <a:lstStyle/>
          <a:p>
            <a:pPr defTabSz="685528"/>
            <a:endParaRPr lang="ru-RU" sz="5000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82796" y="1676653"/>
            <a:ext cx="4572000" cy="500135"/>
          </a:xfrm>
          <a:prstGeom prst="rect">
            <a:avLst/>
          </a:prstGeom>
        </p:spPr>
        <p:txBody>
          <a:bodyPr lIns="68556" tIns="34289" rIns="68556" bIns="34289">
            <a:spAutoFit/>
          </a:bodyPr>
          <a:lstStyle/>
          <a:p>
            <a:pPr algn="ctr" defTabSz="685528"/>
            <a:r>
              <a:rPr lang="ru-RU" sz="1400" b="1" dirty="0" smtClean="0">
                <a:solidFill>
                  <a:srgbClr val="002060"/>
                </a:solidFill>
              </a:rPr>
              <a:t>Будет являться нарушением при распространении материалов, </a:t>
            </a:r>
            <a:r>
              <a:rPr lang="ru-RU" sz="1400" b="1" dirty="0">
                <a:solidFill>
                  <a:srgbClr val="002060"/>
                </a:solidFill>
              </a:rPr>
              <a:t>содержащие: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423410" y="2179551"/>
            <a:ext cx="4645152" cy="623248"/>
          </a:xfrm>
          <a:prstGeom prst="rect">
            <a:avLst/>
          </a:prstGeom>
        </p:spPr>
        <p:txBody>
          <a:bodyPr wrap="square" lIns="68556" tIns="34289" rIns="68556" bIns="34289">
            <a:spAutoFit/>
          </a:bodyPr>
          <a:lstStyle/>
          <a:p>
            <a:pPr defTabSz="685528"/>
            <a:r>
              <a:rPr lang="ru-RU" sz="1200" dirty="0">
                <a:solidFill>
                  <a:srgbClr val="002060"/>
                </a:solidFill>
              </a:rPr>
              <a:t>упоминание организации, признанной экстремистской без указания на то, что их деятельность является запрещенной на территории РФ;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459986" y="2928564"/>
            <a:ext cx="4572000" cy="623248"/>
          </a:xfrm>
          <a:prstGeom prst="rect">
            <a:avLst/>
          </a:prstGeom>
        </p:spPr>
        <p:txBody>
          <a:bodyPr lIns="68556" tIns="34289" rIns="68556" bIns="34289">
            <a:spAutoFit/>
          </a:bodyPr>
          <a:lstStyle/>
          <a:p>
            <a:pPr defTabSz="685528"/>
            <a:r>
              <a:rPr lang="ru-RU" sz="1200" dirty="0">
                <a:solidFill>
                  <a:srgbClr val="002060"/>
                </a:solidFill>
              </a:rPr>
              <a:t>изображения, демонстрирующие атрибутику или символику организаций, признанных экстремистскими решением судебных органов;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459986" y="3741705"/>
            <a:ext cx="4572000" cy="623248"/>
          </a:xfrm>
          <a:prstGeom prst="rect">
            <a:avLst/>
          </a:prstGeom>
        </p:spPr>
        <p:txBody>
          <a:bodyPr lIns="68556" tIns="34289" rIns="68556" bIns="34289">
            <a:spAutoFit/>
          </a:bodyPr>
          <a:lstStyle/>
          <a:p>
            <a:pPr defTabSz="685528"/>
            <a:r>
              <a:rPr lang="ru-RU" sz="1200" dirty="0">
                <a:solidFill>
                  <a:srgbClr val="002060"/>
                </a:solidFill>
              </a:rPr>
              <a:t>видеофонограммы, демонстрирующих атрибутику или символику организаций, признанных экстремистскими решением судебных органов.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4292529" y="2344904"/>
            <a:ext cx="167458" cy="284715"/>
          </a:xfrm>
          <a:prstGeom prst="right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lIns="68556" tIns="34289" rIns="68556" bIns="34289" rtlCol="0" anchor="ctr"/>
          <a:lstStyle/>
          <a:p>
            <a:pPr algn="ctr" defTabSz="685528">
              <a:buClr>
                <a:srgbClr val="000000"/>
              </a:buClr>
              <a:defRPr/>
            </a:pPr>
            <a:endParaRPr lang="ru-RU" sz="1100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4292529" y="3097832"/>
            <a:ext cx="167458" cy="284715"/>
          </a:xfrm>
          <a:prstGeom prst="right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lIns="68556" tIns="34289" rIns="68556" bIns="34289" rtlCol="0" anchor="ctr"/>
          <a:lstStyle/>
          <a:p>
            <a:pPr algn="ctr" defTabSz="685528">
              <a:buClr>
                <a:srgbClr val="000000"/>
              </a:buClr>
              <a:defRPr/>
            </a:pPr>
            <a:endParaRPr lang="ru-RU" sz="1100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4297101" y="3877667"/>
            <a:ext cx="167458" cy="284715"/>
          </a:xfrm>
          <a:prstGeom prst="right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lIns="68556" tIns="34289" rIns="68556" bIns="34289" rtlCol="0" anchor="ctr"/>
          <a:lstStyle/>
          <a:p>
            <a:pPr algn="ctr" defTabSz="685528">
              <a:buClr>
                <a:srgbClr val="000000"/>
              </a:buClr>
              <a:defRPr/>
            </a:pPr>
            <a:endParaRPr lang="ru-RU" sz="1100" kern="0">
              <a:solidFill>
                <a:srgbClr val="FFFFFF"/>
              </a:solidFill>
              <a:latin typeface="Calibri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0447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Google Shape;54;p13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75438" y="9"/>
            <a:ext cx="9011412" cy="900247"/>
          </a:xfrm>
          <a:prstGeom prst="rect">
            <a:avLst/>
          </a:prstGeom>
        </p:spPr>
        <p:txBody>
          <a:bodyPr wrap="square" lIns="68567" tIns="34289" rIns="68567" bIns="34289">
            <a:spAutoFit/>
          </a:bodyPr>
          <a:lstStyle/>
          <a:p>
            <a:pPr algn="ctr" defTabSz="685647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информации об общественном объединении или иной экстремистской организации, без указания на то, что соответствующее общественное объединение или иная организация ликвидированы или их деятельность запрещена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52291" y="1011263"/>
            <a:ext cx="2098168" cy="288539"/>
          </a:xfrm>
          <a:prstGeom prst="rect">
            <a:avLst/>
          </a:prstGeom>
        </p:spPr>
        <p:txBody>
          <a:bodyPr wrap="none" lIns="68567" tIns="34289" rIns="68567" bIns="34289">
            <a:spAutoFit/>
          </a:bodyPr>
          <a:lstStyle/>
          <a:p>
            <a:pPr defTabSz="685647"/>
            <a:r>
              <a:rPr lang="ru-RU" sz="1400" b="1" dirty="0">
                <a:solidFill>
                  <a:srgbClr val="C00000"/>
                </a:solidFill>
              </a:rPr>
              <a:t>примеры нарушения:</a:t>
            </a:r>
          </a:p>
        </p:txBody>
      </p:sp>
      <p:pic>
        <p:nvPicPr>
          <p:cNvPr id="7" name="Рисунок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110" y="2463883"/>
            <a:ext cx="3840842" cy="245459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407074" y="1367326"/>
            <a:ext cx="4600914" cy="992579"/>
          </a:xfrm>
          <a:prstGeom prst="rect">
            <a:avLst/>
          </a:prstGeom>
          <a:solidFill>
            <a:schemeClr val="bg1"/>
          </a:solidFill>
        </p:spPr>
        <p:txBody>
          <a:bodyPr wrap="square" lIns="68567" tIns="34289" rIns="68567" bIns="34289">
            <a:spAutoFit/>
          </a:bodyPr>
          <a:lstStyle/>
          <a:p>
            <a:pPr defTabSz="685647"/>
            <a:r>
              <a:rPr lang="ru-RU" sz="1200" dirty="0">
                <a:solidFill>
                  <a:srgbClr val="002060"/>
                </a:solidFill>
              </a:rPr>
              <a:t>Видеофонограммы, демонстрирующие атрибутику или символику организаций, признанных экстремистскими решением судебных органов, без указания на то, что соответствующее общественное объединение или иная организация ликвидированы или их деятельность запрещена: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2860675"/>
            <a:ext cx="3984498" cy="946412"/>
          </a:xfrm>
          <a:prstGeom prst="rect">
            <a:avLst/>
          </a:prstGeom>
        </p:spPr>
        <p:txBody>
          <a:bodyPr wrap="square" lIns="68567" tIns="34289" rIns="68567" bIns="34289">
            <a:spAutoFit/>
          </a:bodyPr>
          <a:lstStyle/>
          <a:p>
            <a:pPr algn="ctr" defTabSz="685647"/>
            <a:r>
              <a:rPr lang="ru-RU" sz="1400" b="1" dirty="0">
                <a:solidFill>
                  <a:srgbClr val="002060"/>
                </a:solidFill>
              </a:rPr>
              <a:t>«Несытое чучело» рассказало про фашизм, которого нет, про майдан, которого нет. Про проклятый Запад, про «Правый сектор» и прочие небылицы</a:t>
            </a:r>
            <a:r>
              <a:rPr lang="ru-RU" sz="14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6020" y="2571759"/>
            <a:ext cx="666767" cy="288539"/>
          </a:xfrm>
          <a:prstGeom prst="rect">
            <a:avLst/>
          </a:prstGeom>
        </p:spPr>
        <p:txBody>
          <a:bodyPr wrap="none" lIns="68567" tIns="34289" rIns="68567" bIns="34289">
            <a:spAutoFit/>
          </a:bodyPr>
          <a:lstStyle/>
          <a:p>
            <a:pPr defTabSz="685647"/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6012" y="1399262"/>
            <a:ext cx="3793622" cy="869469"/>
          </a:xfrm>
          <a:prstGeom prst="rect">
            <a:avLst/>
          </a:prstGeom>
          <a:solidFill>
            <a:schemeClr val="bg1"/>
          </a:solidFill>
        </p:spPr>
        <p:txBody>
          <a:bodyPr wrap="square" lIns="68567" tIns="34289" rIns="68567" bIns="34289">
            <a:spAutoFit/>
          </a:bodyPr>
          <a:lstStyle/>
          <a:p>
            <a:pPr defTabSz="685647"/>
            <a:r>
              <a:rPr lang="ru-RU" sz="1300" dirty="0">
                <a:solidFill>
                  <a:srgbClr val="002060"/>
                </a:solidFill>
              </a:rPr>
              <a:t>Упоминание организации, признанной экстремистской без указания на то, что их деятельность является запрещенной на территории РФ:</a:t>
            </a:r>
          </a:p>
        </p:txBody>
      </p:sp>
      <p:sp>
        <p:nvSpPr>
          <p:cNvPr id="12" name="Умножение 9">
            <a:extLst>
              <a:ext uri="{FF2B5EF4-FFF2-40B4-BE49-F238E27FC236}">
                <a16:creationId xmlns:a16="http://schemas.microsoft.com/office/drawing/2014/main" id="{EFD4A262-4ABA-D2BB-A955-209BBBD277AB}"/>
              </a:ext>
            </a:extLst>
          </p:cNvPr>
          <p:cNvSpPr/>
          <p:nvPr/>
        </p:nvSpPr>
        <p:spPr>
          <a:xfrm>
            <a:off x="75438" y="2427734"/>
            <a:ext cx="3909060" cy="1734560"/>
          </a:xfrm>
          <a:prstGeom prst="mathMultiply">
            <a:avLst/>
          </a:prstGeom>
          <a:solidFill>
            <a:srgbClr val="FF0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437" tIns="72720" rIns="145437" bIns="72720" rtlCol="0" anchor="ctr"/>
          <a:lstStyle/>
          <a:p>
            <a:pPr algn="ctr"/>
            <a:endParaRPr lang="ru-RU" dirty="0"/>
          </a:p>
        </p:txBody>
      </p:sp>
      <p:sp>
        <p:nvSpPr>
          <p:cNvPr id="13" name="Умножение 9">
            <a:extLst>
              <a:ext uri="{FF2B5EF4-FFF2-40B4-BE49-F238E27FC236}">
                <a16:creationId xmlns:a16="http://schemas.microsoft.com/office/drawing/2014/main" id="{EFD4A262-4ABA-D2BB-A955-209BBBD277AB}"/>
              </a:ext>
            </a:extLst>
          </p:cNvPr>
          <p:cNvSpPr/>
          <p:nvPr/>
        </p:nvSpPr>
        <p:spPr>
          <a:xfrm>
            <a:off x="4788024" y="2067694"/>
            <a:ext cx="3928720" cy="2736304"/>
          </a:xfrm>
          <a:prstGeom prst="mathMultiply">
            <a:avLst/>
          </a:prstGeom>
          <a:solidFill>
            <a:srgbClr val="FF0000">
              <a:alpha val="6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437" tIns="72720" rIns="145437" bIns="72720"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2865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Объект 5"/>
          <p:cNvPicPr/>
          <p:nvPr/>
        </p:nvPicPr>
        <p:blipFill>
          <a:blip r:embed="rId2" cstate="print"/>
          <a:stretch/>
        </p:blipFill>
        <p:spPr>
          <a:xfrm>
            <a:off x="18766" y="14729"/>
            <a:ext cx="9143280" cy="5142960"/>
          </a:xfrm>
          <a:prstGeom prst="rect">
            <a:avLst/>
          </a:prstGeom>
          <a:ln>
            <a:noFill/>
          </a:ln>
        </p:spPr>
      </p:pic>
      <p:sp>
        <p:nvSpPr>
          <p:cNvPr id="88" name="CustomShape 1"/>
          <p:cNvSpPr/>
          <p:nvPr/>
        </p:nvSpPr>
        <p:spPr>
          <a:xfrm>
            <a:off x="3564000" y="3651840"/>
            <a:ext cx="4751640" cy="30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" name="CustomShape 2"/>
          <p:cNvSpPr/>
          <p:nvPr/>
        </p:nvSpPr>
        <p:spPr>
          <a:xfrm>
            <a:off x="6553080" y="4767120"/>
            <a:ext cx="2133000" cy="27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822" tIns="44911" rIns="89822" bIns="44911" anchor="ctr">
            <a:noAutofit/>
          </a:bodyPr>
          <a:lstStyle/>
          <a:p>
            <a:pPr algn="r">
              <a:lnSpc>
                <a:spcPct val="100000"/>
              </a:lnSpc>
            </a:pPr>
            <a:fld id="{EB9F182F-AF9A-4B38-8F4C-1D265F278EDD}" type="slidenum">
              <a:rPr lang="ru-RU" sz="900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13</a:t>
            </a:fld>
            <a:endParaRPr lang="ru-RU" sz="900" spc="-1">
              <a:latin typeface="XO Oriel"/>
            </a:endParaRPr>
          </a:p>
        </p:txBody>
      </p:sp>
      <p:sp>
        <p:nvSpPr>
          <p:cNvPr id="90" name="CustomShape 3"/>
          <p:cNvSpPr/>
          <p:nvPr/>
        </p:nvSpPr>
        <p:spPr>
          <a:xfrm>
            <a:off x="1547640" y="123480"/>
            <a:ext cx="6696000" cy="414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" name="CustomShape 4"/>
          <p:cNvSpPr/>
          <p:nvPr/>
        </p:nvSpPr>
        <p:spPr>
          <a:xfrm>
            <a:off x="493560" y="195568"/>
            <a:ext cx="7750080" cy="11525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822" tIns="44911" rIns="89822" bIns="44911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pc="-1" dirty="0" smtClean="0">
                <a:solidFill>
                  <a:srgbClr val="002060"/>
                </a:solidFill>
                <a:latin typeface="Times New Roman"/>
                <a:ea typeface="DejaVu Sans"/>
              </a:rPr>
              <a:t>Ответственность</a:t>
            </a:r>
            <a:endParaRPr lang="ru-RU" sz="2400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2400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2100" b="1" spc="-1" dirty="0">
                <a:solidFill>
                  <a:srgbClr val="002060"/>
                </a:solidFill>
                <a:latin typeface="Times New Roman"/>
                <a:ea typeface="DejaVu Sans"/>
              </a:rPr>
              <a:t> </a:t>
            </a:r>
            <a:endParaRPr lang="ru-RU" sz="2100" spc="-1" dirty="0">
              <a:latin typeface="XO Oriel"/>
            </a:endParaRPr>
          </a:p>
        </p:txBody>
      </p:sp>
      <p:sp>
        <p:nvSpPr>
          <p:cNvPr id="92" name="CustomShape 5"/>
          <p:cNvSpPr/>
          <p:nvPr/>
        </p:nvSpPr>
        <p:spPr>
          <a:xfrm>
            <a:off x="647640" y="1059480"/>
            <a:ext cx="7848000" cy="27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" name="CustomShape 6"/>
          <p:cNvSpPr/>
          <p:nvPr/>
        </p:nvSpPr>
        <p:spPr>
          <a:xfrm>
            <a:off x="526680" y="627534"/>
            <a:ext cx="4261344" cy="36004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6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1773" tIns="60707" rIns="121773" bIns="60707" anchor="ctr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200" b="1" spc="-1" dirty="0">
                <a:solidFill>
                  <a:srgbClr val="002060"/>
                </a:solidFill>
                <a:latin typeface="Times New Roman"/>
                <a:ea typeface="DejaVu Sans"/>
              </a:rPr>
              <a:t>Кодекс Российской Федерации об административных правонарушениях</a:t>
            </a:r>
            <a:r>
              <a:rPr lang="ru-RU" sz="1200" spc="-1" dirty="0">
                <a:solidFill>
                  <a:srgbClr val="002060"/>
                </a:solidFill>
                <a:latin typeface="Times New Roman"/>
                <a:ea typeface="DejaVu Sans"/>
              </a:rPr>
              <a:t>:</a:t>
            </a:r>
            <a:r>
              <a:rPr lang="ru-RU" sz="1200" b="1" spc="-1" dirty="0">
                <a:solidFill>
                  <a:srgbClr val="002060"/>
                </a:solidFill>
                <a:latin typeface="Times New Roman"/>
                <a:ea typeface="DejaVu Sans"/>
              </a:rPr>
              <a:t> </a:t>
            </a:r>
            <a:r>
              <a:rPr lang="ru-RU" sz="1000" b="1" spc="-1" dirty="0">
                <a:solidFill>
                  <a:srgbClr val="000000"/>
                </a:solidFill>
                <a:latin typeface="Times New Roman"/>
                <a:ea typeface="DejaVu Sans"/>
              </a:rPr>
              <a:t>ч. </a:t>
            </a:r>
            <a:r>
              <a:rPr lang="ru-RU" sz="1000" b="1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 </a:t>
            </a:r>
            <a:r>
              <a:rPr lang="ru-RU" sz="1000" b="1" spc="-1" dirty="0">
                <a:solidFill>
                  <a:srgbClr val="000000"/>
                </a:solidFill>
                <a:latin typeface="Times New Roman"/>
                <a:ea typeface="DejaVu Sans"/>
              </a:rPr>
              <a:t>ст. </a:t>
            </a:r>
            <a:r>
              <a:rPr lang="ru-RU" sz="1000" b="1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13.15 </a:t>
            </a:r>
            <a:r>
              <a:rPr lang="ru-RU" sz="1000" b="1" spc="-1" dirty="0">
                <a:solidFill>
                  <a:srgbClr val="000000"/>
                </a:solidFill>
                <a:latin typeface="Times New Roman"/>
                <a:ea typeface="DejaVu Sans"/>
              </a:rPr>
              <a:t>КоАП РФ</a:t>
            </a:r>
            <a:r>
              <a:rPr lang="ru-RU" sz="1000" spc="-1" dirty="0">
                <a:solidFill>
                  <a:srgbClr val="000000"/>
                </a:solidFill>
                <a:latin typeface="Times New Roman"/>
                <a:ea typeface="DejaVu Sans"/>
              </a:rPr>
              <a:t> влечет наложение административного штрафа на граждан в размере от двух тысяч до двух тысяч пятисот рублей с конфискацией предмета административного правонарушения; на должностных лиц - от четырех тысяч до пяти тысяч рублей с конфискацией предмета административного правонарушения; на юридических лиц - от сорока тысяч до пятидесяти тысяч рублей с конфискацией предмета административного </a:t>
            </a:r>
            <a:r>
              <a:rPr lang="ru-RU" sz="1000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правонарушения</a:t>
            </a:r>
            <a:r>
              <a:rPr lang="ru-RU" sz="1000" spc="-1" dirty="0" smtClean="0">
                <a:solidFill>
                  <a:srgbClr val="000000"/>
                </a:solidFill>
                <a:latin typeface="Times New Roman"/>
                <a:ea typeface="Calibri"/>
              </a:rPr>
              <a:t>;</a:t>
            </a:r>
            <a:endParaRPr lang="ru-RU" sz="1000" spc="-1" dirty="0">
              <a:latin typeface="XO Oriel"/>
            </a:endParaRPr>
          </a:p>
          <a:p>
            <a:pPr algn="just">
              <a:lnSpc>
                <a:spcPct val="100000"/>
              </a:lnSpc>
            </a:pPr>
            <a:endParaRPr lang="ru-RU" sz="1000" spc="-1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just">
              <a:lnSpc>
                <a:spcPct val="100000"/>
              </a:lnSpc>
            </a:pPr>
            <a:r>
              <a:rPr lang="ru-RU" sz="1000" b="1" spc="-1" dirty="0" smtClean="0">
                <a:solidFill>
                  <a:srgbClr val="000000"/>
                </a:solidFill>
                <a:latin typeface="Times New Roman"/>
                <a:ea typeface="Calibri"/>
              </a:rPr>
              <a:t>ст</a:t>
            </a:r>
            <a:r>
              <a:rPr lang="ru-RU" sz="1000" b="1" spc="-1" dirty="0">
                <a:solidFill>
                  <a:srgbClr val="000000"/>
                </a:solidFill>
                <a:latin typeface="Times New Roman"/>
                <a:ea typeface="Calibri"/>
              </a:rPr>
              <a:t>. </a:t>
            </a:r>
            <a:r>
              <a:rPr lang="ru-RU" sz="1000" b="1" spc="-1" dirty="0" smtClean="0">
                <a:solidFill>
                  <a:srgbClr val="000000"/>
                </a:solidFill>
                <a:latin typeface="Times New Roman"/>
                <a:ea typeface="Calibri"/>
              </a:rPr>
              <a:t>20.29 </a:t>
            </a:r>
            <a:r>
              <a:rPr lang="ru-RU" sz="1000" b="1" spc="-1" dirty="0">
                <a:solidFill>
                  <a:srgbClr val="000000"/>
                </a:solidFill>
                <a:latin typeface="Times New Roman"/>
                <a:ea typeface="Calibri"/>
              </a:rPr>
              <a:t>КоАП РФ</a:t>
            </a:r>
            <a:r>
              <a:rPr lang="ru-RU" sz="1000" spc="-1" dirty="0">
                <a:solidFill>
                  <a:srgbClr val="000000"/>
                </a:solidFill>
                <a:latin typeface="Times New Roman"/>
                <a:ea typeface="Calibri"/>
              </a:rPr>
              <a:t> влечет наложение административного штрафа на граждан в размере от одной тысячи до трех тысяч рублей либо административный арест на срок до пятнадцати суток с конфискацией указанных материалов и оборудования, использованного для их производства; на должностных лиц - от двух тысяч до пяти тысяч рублей с конфискацией указанных материалов и оборудования, использованного для их производства; на юридических лиц - от ста тысяч до одного миллиона рублей или административное приостановление деятельности на срок до девяноста суток с конфискацией указанных материалов и оборудования, использованного для их производства</a:t>
            </a:r>
            <a:r>
              <a:rPr lang="ru-RU" sz="1000" spc="-1" dirty="0" smtClean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  <a:endParaRPr lang="en-US" sz="1000" spc="-1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just">
              <a:lnSpc>
                <a:spcPct val="100000"/>
              </a:lnSpc>
            </a:pPr>
            <a:r>
              <a:rPr lang="ru-RU" sz="1000" spc="-1" dirty="0" smtClean="0">
                <a:latin typeface="Times New Roman"/>
              </a:rPr>
              <a:t> </a:t>
            </a:r>
            <a:endParaRPr lang="ru-RU" sz="1000" spc="-1" dirty="0">
              <a:latin typeface="XO Oriel"/>
            </a:endParaRPr>
          </a:p>
        </p:txBody>
      </p:sp>
      <p:sp>
        <p:nvSpPr>
          <p:cNvPr id="94" name="CustomShape 7"/>
          <p:cNvSpPr/>
          <p:nvPr/>
        </p:nvSpPr>
        <p:spPr>
          <a:xfrm>
            <a:off x="493560" y="4299942"/>
            <a:ext cx="7690680" cy="648072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2600">
            <a:noFill/>
          </a:ln>
          <a:effectLst>
            <a:outerShdw blurRad="107950" dist="126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1773" tIns="60707" rIns="121773" bIns="60707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000" b="1" spc="-1" dirty="0">
                <a:solidFill>
                  <a:srgbClr val="002060"/>
                </a:solidFill>
                <a:latin typeface="Times New Roman"/>
                <a:ea typeface="DejaVu Sans"/>
              </a:rPr>
              <a:t>Предупреждение </a:t>
            </a:r>
            <a:r>
              <a:rPr lang="ru-RU" sz="1000" b="1" spc="-1" dirty="0" smtClean="0">
                <a:solidFill>
                  <a:srgbClr val="002060"/>
                </a:solidFill>
                <a:latin typeface="Times New Roman"/>
                <a:ea typeface="DejaVu Sans"/>
              </a:rPr>
              <a:t>Роскомнадзора</a:t>
            </a:r>
            <a:endParaRPr lang="ru-RU" sz="1000" spc="-1" dirty="0">
              <a:latin typeface="XO Oriel"/>
            </a:endParaRPr>
          </a:p>
          <a:p>
            <a:pPr>
              <a:lnSpc>
                <a:spcPct val="100000"/>
              </a:lnSpc>
            </a:pPr>
            <a:r>
              <a:rPr lang="ru-RU" sz="1000" spc="-1" dirty="0">
                <a:solidFill>
                  <a:srgbClr val="000000"/>
                </a:solidFill>
                <a:latin typeface="Times New Roman"/>
                <a:ea typeface="DejaVu Sans"/>
              </a:rPr>
              <a:t>В случае неоднократных нарушений в течение двенадцати месяцев, по поводу которых делались такие предупреждения Роскомнадзор может инициировать </a:t>
            </a:r>
            <a:r>
              <a:rPr lang="ru-RU" sz="1000" b="1" u="sng" spc="-1" dirty="0">
                <a:solidFill>
                  <a:srgbClr val="002060"/>
                </a:solidFill>
                <a:latin typeface="Times New Roman"/>
                <a:ea typeface="DejaVu Sans"/>
              </a:rPr>
              <a:t>прекращение деятельности СМИ </a:t>
            </a:r>
            <a:r>
              <a:rPr lang="ru-RU" sz="1000" b="1" u="sng" spc="-1" dirty="0" smtClean="0">
                <a:solidFill>
                  <a:srgbClr val="002060"/>
                </a:solidFill>
                <a:latin typeface="Times New Roman"/>
                <a:ea typeface="DejaVu Sans"/>
              </a:rPr>
              <a:t>в судебном порядке </a:t>
            </a:r>
            <a:endParaRPr lang="ru-RU" sz="1000" spc="-1" dirty="0">
              <a:latin typeface="XO Oriel"/>
            </a:endParaRPr>
          </a:p>
        </p:txBody>
      </p:sp>
      <p:sp>
        <p:nvSpPr>
          <p:cNvPr id="95" name="CustomShape 8"/>
          <p:cNvSpPr/>
          <p:nvPr/>
        </p:nvSpPr>
        <p:spPr>
          <a:xfrm>
            <a:off x="5076056" y="699542"/>
            <a:ext cx="3106024" cy="3259378"/>
          </a:xfrm>
          <a:prstGeom prst="rect">
            <a:avLst/>
          </a:prstGeom>
          <a:solidFill>
            <a:srgbClr val="DCE6F2"/>
          </a:solidFill>
          <a:ln w="12600">
            <a:noFill/>
          </a:ln>
          <a:effectLst>
            <a:outerShdw dist="12600" dir="5400000">
              <a:srgbClr val="00000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1773" tIns="60707" rIns="121773" bIns="60707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pc="-1" dirty="0">
                <a:solidFill>
                  <a:srgbClr val="002060"/>
                </a:solidFill>
                <a:latin typeface="Times New Roman"/>
              </a:rPr>
              <a:t>Уголовный кодекс Российской Федерации</a:t>
            </a:r>
            <a:r>
              <a:rPr lang="ru-RU" sz="1400" spc="-1" dirty="0">
                <a:solidFill>
                  <a:srgbClr val="002060"/>
                </a:solidFill>
                <a:latin typeface="Times New Roman"/>
              </a:rPr>
              <a:t>:</a:t>
            </a:r>
            <a:r>
              <a:rPr lang="ru-RU" sz="1400" b="1" spc="-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ru-RU" sz="1200" spc="-1" dirty="0">
                <a:solidFill>
                  <a:srgbClr val="000000"/>
                </a:solidFill>
                <a:latin typeface="Times New Roman"/>
              </a:rPr>
              <a:t>Статья 280  «Публичные призывы к осуществлению экстремистской деятельности</a:t>
            </a:r>
            <a:r>
              <a:rPr lang="ru-RU" sz="1200" spc="-1" dirty="0" smtClean="0">
                <a:solidFill>
                  <a:srgbClr val="000000"/>
                </a:solidFill>
                <a:latin typeface="Times New Roman"/>
              </a:rPr>
              <a:t>»</a:t>
            </a:r>
          </a:p>
          <a:p>
            <a:pPr algn="ctr">
              <a:lnSpc>
                <a:spcPct val="100000"/>
              </a:lnSpc>
            </a:pPr>
            <a:r>
              <a:rPr lang="ru-RU" sz="1200" spc="-1" dirty="0">
                <a:solidFill>
                  <a:srgbClr val="000000"/>
                </a:solidFill>
                <a:latin typeface="Times New Roman"/>
              </a:rPr>
              <a:t>Статья 282  </a:t>
            </a:r>
            <a:r>
              <a:rPr lang="ru-RU" sz="1200" spc="-1" dirty="0" smtClean="0">
                <a:solidFill>
                  <a:srgbClr val="000000"/>
                </a:solidFill>
                <a:latin typeface="Times New Roman"/>
              </a:rPr>
              <a:t>«Возбуждение </a:t>
            </a:r>
            <a:r>
              <a:rPr lang="ru-RU" sz="1200" spc="-1" dirty="0">
                <a:solidFill>
                  <a:srgbClr val="000000"/>
                </a:solidFill>
                <a:latin typeface="Times New Roman"/>
              </a:rPr>
              <a:t>ненависти либо вражды, а равно унижение человеческого </a:t>
            </a:r>
            <a:r>
              <a:rPr lang="ru-RU" sz="1200" spc="-1" dirty="0" smtClean="0">
                <a:solidFill>
                  <a:srgbClr val="000000"/>
                </a:solidFill>
                <a:latin typeface="Times New Roman"/>
              </a:rPr>
              <a:t>достоинства»</a:t>
            </a:r>
            <a:endParaRPr lang="ru-RU" sz="1200" spc="-1" dirty="0">
              <a:latin typeface="XO Orie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29" y="0"/>
            <a:ext cx="602911" cy="66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75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Объект 5"/>
          <p:cNvPicPr/>
          <p:nvPr/>
        </p:nvPicPr>
        <p:blipFill>
          <a:blip r:embed="rId2" cstate="print"/>
          <a:stretch/>
        </p:blipFill>
        <p:spPr>
          <a:xfrm>
            <a:off x="0" y="0"/>
            <a:ext cx="9143280" cy="5142960"/>
          </a:xfrm>
          <a:prstGeom prst="rect">
            <a:avLst/>
          </a:prstGeom>
          <a:ln>
            <a:noFill/>
          </a:ln>
        </p:spPr>
      </p:pic>
      <p:sp>
        <p:nvSpPr>
          <p:cNvPr id="79" name="CustomShape 1"/>
          <p:cNvSpPr/>
          <p:nvPr/>
        </p:nvSpPr>
        <p:spPr>
          <a:xfrm>
            <a:off x="1817640" y="1464120"/>
            <a:ext cx="5778000" cy="87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" name="CustomShape 2"/>
          <p:cNvSpPr/>
          <p:nvPr/>
        </p:nvSpPr>
        <p:spPr>
          <a:xfrm>
            <a:off x="3564000" y="3651840"/>
            <a:ext cx="4751640" cy="30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" name="CustomShape 3"/>
          <p:cNvSpPr/>
          <p:nvPr/>
        </p:nvSpPr>
        <p:spPr>
          <a:xfrm>
            <a:off x="6553080" y="4767120"/>
            <a:ext cx="2133000" cy="27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822" tIns="44911" rIns="89822" bIns="44911" anchor="ctr">
            <a:noAutofit/>
          </a:bodyPr>
          <a:lstStyle/>
          <a:p>
            <a:pPr algn="r">
              <a:lnSpc>
                <a:spcPct val="100000"/>
              </a:lnSpc>
            </a:pPr>
            <a:fld id="{06E08434-8CF9-403B-BD5E-4556D3DA7356}" type="slidenum">
              <a:rPr lang="ru-RU" sz="900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14</a:t>
            </a:fld>
            <a:endParaRPr lang="ru-RU" sz="900" spc="-1">
              <a:latin typeface="XO Oriel"/>
            </a:endParaRPr>
          </a:p>
        </p:txBody>
      </p:sp>
      <p:sp>
        <p:nvSpPr>
          <p:cNvPr id="83" name="CustomShape 4"/>
          <p:cNvSpPr/>
          <p:nvPr/>
        </p:nvSpPr>
        <p:spPr>
          <a:xfrm>
            <a:off x="1547640" y="123480"/>
            <a:ext cx="6696000" cy="414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CustomShape 5"/>
          <p:cNvSpPr/>
          <p:nvPr/>
        </p:nvSpPr>
        <p:spPr>
          <a:xfrm>
            <a:off x="493560" y="195480"/>
            <a:ext cx="7750080" cy="8447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822" tIns="44911" rIns="89822" bIns="44911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pc="-1" dirty="0">
                <a:solidFill>
                  <a:srgbClr val="002060"/>
                </a:solidFill>
                <a:latin typeface="Times New Roman"/>
                <a:ea typeface="DejaVu Sans"/>
              </a:rPr>
              <a:t>О внесении изменений в статью 4 Закона Российской Федерации </a:t>
            </a:r>
            <a:endParaRPr lang="ru-RU" sz="1400" b="1" spc="-1" dirty="0" smtClean="0">
              <a:solidFill>
                <a:srgbClr val="002060"/>
              </a:solidFill>
              <a:latin typeface="Times New Roman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1400" b="1" spc="-1" dirty="0" smtClean="0">
                <a:solidFill>
                  <a:srgbClr val="002060"/>
                </a:solidFill>
                <a:latin typeface="Times New Roman"/>
                <a:ea typeface="DejaVu Sans"/>
              </a:rPr>
              <a:t>«</a:t>
            </a:r>
            <a:r>
              <a:rPr lang="ru-RU" sz="1400" b="1" spc="-1" dirty="0">
                <a:solidFill>
                  <a:srgbClr val="002060"/>
                </a:solidFill>
                <a:latin typeface="Times New Roman"/>
                <a:ea typeface="DejaVu Sans"/>
              </a:rPr>
              <a:t>О средствах массовой </a:t>
            </a:r>
            <a:r>
              <a:rPr lang="ru-RU" sz="1400" b="1" spc="-1" dirty="0" smtClean="0">
                <a:solidFill>
                  <a:srgbClr val="002060"/>
                </a:solidFill>
                <a:latin typeface="Times New Roman"/>
                <a:ea typeface="DejaVu Sans"/>
              </a:rPr>
              <a:t>информации»</a:t>
            </a:r>
            <a:endParaRPr lang="ru-RU" sz="2100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2100" b="1" spc="-1" dirty="0">
                <a:solidFill>
                  <a:srgbClr val="002060"/>
                </a:solidFill>
                <a:latin typeface="Times New Roman"/>
                <a:ea typeface="DejaVu Sans"/>
              </a:rPr>
              <a:t> </a:t>
            </a:r>
            <a:endParaRPr lang="ru-RU" sz="2100" spc="-1" dirty="0">
              <a:latin typeface="XO Oriel"/>
            </a:endParaRPr>
          </a:p>
        </p:txBody>
      </p:sp>
      <p:sp>
        <p:nvSpPr>
          <p:cNvPr id="85" name="CustomShape 6"/>
          <p:cNvSpPr/>
          <p:nvPr/>
        </p:nvSpPr>
        <p:spPr>
          <a:xfrm>
            <a:off x="647640" y="1059480"/>
            <a:ext cx="7848000" cy="37224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822" tIns="44911" rIns="89822" bIns="44911">
            <a:spAutoFit/>
          </a:bodyPr>
          <a:lstStyle/>
          <a:p>
            <a:pPr indent="457200" algn="just"/>
            <a:r>
              <a:rPr lang="ru-RU" sz="1400" dirty="0">
                <a:solidFill>
                  <a:srgbClr val="7030A0"/>
                </a:solidFill>
              </a:rPr>
              <a:t>Федеральным законом от 01.07.2021 № 290-ФЗ «О внесении изменений в статью 4 Закона Российской Федерации «О средствах массовой информации» внесены изменения, согласно которым в средствах массовой информации запрещается распространение информации об организации, включенной в опубликованный единый федеральный список организаций, в том числе иностранных и международных организаций, признанных в соответствии </a:t>
            </a:r>
            <a:r>
              <a:rPr lang="ru-RU" sz="1400" dirty="0" smtClean="0">
                <a:solidFill>
                  <a:srgbClr val="7030A0"/>
                </a:solidFill>
              </a:rPr>
              <a:t>с </a:t>
            </a:r>
            <a:r>
              <a:rPr lang="ru-RU" sz="1400" dirty="0">
                <a:solidFill>
                  <a:srgbClr val="7030A0"/>
                </a:solidFill>
              </a:rPr>
              <a:t>законодательством Российской Федерации террористическими, без указания на то, что соответствующая организация ликвидирована или ее деятельность запрещена. Изменения вступили в силу с 12 июля 2021 г.</a:t>
            </a:r>
          </a:p>
          <a:p>
            <a:pPr indent="457200" algn="just"/>
            <a:r>
              <a:rPr lang="ru-RU" sz="1400" dirty="0">
                <a:solidFill>
                  <a:srgbClr val="7030A0"/>
                </a:solidFill>
              </a:rPr>
              <a:t>Единый федеральный список организаций, в том числе иностранных и международных организаций, признанных в соответствии с законодательством Российской Федерации террористическими, опубликован на сайте ФСБ России по адресу: </a:t>
            </a:r>
            <a:r>
              <a:rPr lang="ru-RU" sz="1400" u="sng" dirty="0">
                <a:solidFill>
                  <a:srgbClr val="7030A0"/>
                </a:solidFill>
                <a:hlinkClick r:id="rId3"/>
              </a:rPr>
              <a:t>http://fsb.ru/fsb/npd/terror.htm</a:t>
            </a:r>
            <a:r>
              <a:rPr lang="ru-RU" sz="1400" dirty="0">
                <a:solidFill>
                  <a:srgbClr val="7030A0"/>
                </a:solidFill>
              </a:rPr>
              <a:t>. </a:t>
            </a:r>
          </a:p>
          <a:p>
            <a:pPr indent="457200" algn="just"/>
            <a:r>
              <a:rPr lang="ru-RU" sz="1400" dirty="0">
                <a:solidFill>
                  <a:srgbClr val="7030A0"/>
                </a:solidFill>
              </a:rPr>
              <a:t>С 9 июля 2021 г. вступили в силу изменения в Кодекс Российской Федерации об административных правонарушениях – часть 2 статья 13.15 КоАП РФ теперь также предусматривает административное наказание за нарушение вышеназванного требования статьи 4 Закона о СМИ.</a:t>
            </a:r>
          </a:p>
          <a:p>
            <a:pPr marL="720">
              <a:buClr>
                <a:srgbClr val="002060"/>
              </a:buClr>
            </a:pPr>
            <a:endParaRPr lang="ru-RU" sz="1200" spc="-1" dirty="0">
              <a:solidFill>
                <a:srgbClr val="002060"/>
              </a:solidFill>
              <a:latin typeface="Calibri"/>
              <a:ea typeface="DejaVu San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87" y="0"/>
            <a:ext cx="825299" cy="91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92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Объект 5"/>
          <p:cNvPicPr/>
          <p:nvPr/>
        </p:nvPicPr>
        <p:blipFill>
          <a:blip r:embed="rId2" cstate="print"/>
          <a:stretch/>
        </p:blipFill>
        <p:spPr>
          <a:xfrm>
            <a:off x="0" y="0"/>
            <a:ext cx="9143280" cy="5142960"/>
          </a:xfrm>
          <a:prstGeom prst="rect">
            <a:avLst/>
          </a:prstGeom>
          <a:ln>
            <a:noFill/>
          </a:ln>
        </p:spPr>
      </p:pic>
      <p:sp>
        <p:nvSpPr>
          <p:cNvPr id="79" name="CustomShape 1"/>
          <p:cNvSpPr/>
          <p:nvPr/>
        </p:nvSpPr>
        <p:spPr>
          <a:xfrm>
            <a:off x="1817640" y="1464120"/>
            <a:ext cx="5778000" cy="87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" name="CustomShape 2"/>
          <p:cNvSpPr/>
          <p:nvPr/>
        </p:nvSpPr>
        <p:spPr>
          <a:xfrm>
            <a:off x="3564000" y="3651840"/>
            <a:ext cx="4751640" cy="30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" name="CustomShape 3"/>
          <p:cNvSpPr/>
          <p:nvPr/>
        </p:nvSpPr>
        <p:spPr>
          <a:xfrm>
            <a:off x="6553080" y="4767120"/>
            <a:ext cx="2133000" cy="27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822" tIns="44911" rIns="89822" bIns="44911" anchor="ctr">
            <a:noAutofit/>
          </a:bodyPr>
          <a:lstStyle/>
          <a:p>
            <a:pPr algn="r">
              <a:lnSpc>
                <a:spcPct val="100000"/>
              </a:lnSpc>
            </a:pPr>
            <a:fld id="{06E08434-8CF9-403B-BD5E-4556D3DA7356}" type="slidenum">
              <a:rPr lang="ru-RU" sz="900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15</a:t>
            </a:fld>
            <a:endParaRPr lang="ru-RU" sz="900" spc="-1">
              <a:latin typeface="XO Oriel"/>
            </a:endParaRPr>
          </a:p>
        </p:txBody>
      </p:sp>
      <p:sp>
        <p:nvSpPr>
          <p:cNvPr id="83" name="CustomShape 4"/>
          <p:cNvSpPr/>
          <p:nvPr/>
        </p:nvSpPr>
        <p:spPr>
          <a:xfrm>
            <a:off x="1547640" y="123480"/>
            <a:ext cx="6696000" cy="414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CustomShape 5"/>
          <p:cNvSpPr/>
          <p:nvPr/>
        </p:nvSpPr>
        <p:spPr>
          <a:xfrm>
            <a:off x="493560" y="195480"/>
            <a:ext cx="7750080" cy="8447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822" tIns="44911" rIns="89822" bIns="44911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pc="-1" dirty="0">
                <a:solidFill>
                  <a:srgbClr val="002060"/>
                </a:solidFill>
                <a:latin typeface="Times New Roman"/>
                <a:ea typeface="DejaVu Sans"/>
              </a:rPr>
              <a:t>О внесении изменений в статью 4 Закона Российской Федерации </a:t>
            </a:r>
            <a:endParaRPr lang="ru-RU" sz="1400" b="1" spc="-1" dirty="0" smtClean="0">
              <a:solidFill>
                <a:srgbClr val="002060"/>
              </a:solidFill>
              <a:latin typeface="Times New Roman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1400" b="1" spc="-1" dirty="0" smtClean="0">
                <a:solidFill>
                  <a:srgbClr val="002060"/>
                </a:solidFill>
                <a:latin typeface="Times New Roman"/>
                <a:ea typeface="DejaVu Sans"/>
              </a:rPr>
              <a:t>«</a:t>
            </a:r>
            <a:r>
              <a:rPr lang="ru-RU" sz="1400" b="1" spc="-1" dirty="0">
                <a:solidFill>
                  <a:srgbClr val="002060"/>
                </a:solidFill>
                <a:latin typeface="Times New Roman"/>
                <a:ea typeface="DejaVu Sans"/>
              </a:rPr>
              <a:t>О средствах массовой </a:t>
            </a:r>
            <a:r>
              <a:rPr lang="ru-RU" sz="1400" b="1" spc="-1" dirty="0" smtClean="0">
                <a:solidFill>
                  <a:srgbClr val="002060"/>
                </a:solidFill>
                <a:latin typeface="Times New Roman"/>
                <a:ea typeface="DejaVu Sans"/>
              </a:rPr>
              <a:t>информации»</a:t>
            </a:r>
            <a:endParaRPr lang="ru-RU" sz="2100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2100" b="1" spc="-1" dirty="0">
                <a:solidFill>
                  <a:srgbClr val="002060"/>
                </a:solidFill>
                <a:latin typeface="Times New Roman"/>
                <a:ea typeface="DejaVu Sans"/>
              </a:rPr>
              <a:t> </a:t>
            </a:r>
            <a:endParaRPr lang="ru-RU" sz="2100" spc="-1" dirty="0">
              <a:latin typeface="XO Oriel"/>
            </a:endParaRPr>
          </a:p>
        </p:txBody>
      </p:sp>
      <p:sp>
        <p:nvSpPr>
          <p:cNvPr id="85" name="CustomShape 6"/>
          <p:cNvSpPr/>
          <p:nvPr/>
        </p:nvSpPr>
        <p:spPr>
          <a:xfrm>
            <a:off x="647640" y="1059480"/>
            <a:ext cx="7848000" cy="30761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822" tIns="44911" rIns="89822" bIns="44911">
            <a:spAutoFit/>
          </a:bodyPr>
          <a:lstStyle/>
          <a:p>
            <a:pPr indent="457200" algn="just"/>
            <a:r>
              <a:rPr lang="ru-RU" sz="1400" b="1" dirty="0" smtClean="0">
                <a:solidFill>
                  <a:srgbClr val="7030A0"/>
                </a:solidFill>
              </a:rPr>
              <a:t>Пример</a:t>
            </a:r>
            <a:r>
              <a:rPr lang="ru-RU" sz="1400" b="1" dirty="0">
                <a:solidFill>
                  <a:srgbClr val="7030A0"/>
                </a:solidFill>
              </a:rPr>
              <a:t>. </a:t>
            </a:r>
            <a:endParaRPr lang="ru-RU" sz="1400" b="1" dirty="0" smtClean="0">
              <a:solidFill>
                <a:srgbClr val="7030A0"/>
              </a:solidFill>
            </a:endParaRPr>
          </a:p>
          <a:p>
            <a:pPr indent="457200" algn="just"/>
            <a:r>
              <a:rPr lang="ru-RU" sz="1400" dirty="0" smtClean="0">
                <a:solidFill>
                  <a:srgbClr val="7030A0"/>
                </a:solidFill>
              </a:rPr>
              <a:t>Решением </a:t>
            </a:r>
            <a:r>
              <a:rPr lang="ru-RU" sz="1400" dirty="0">
                <a:solidFill>
                  <a:srgbClr val="7030A0"/>
                </a:solidFill>
              </a:rPr>
              <a:t>Верховного Суда РФ от 29.12.2014 года международная организация </a:t>
            </a:r>
            <a:r>
              <a:rPr lang="ru-RU" sz="1400" b="1" dirty="0">
                <a:solidFill>
                  <a:srgbClr val="002060"/>
                </a:solidFill>
              </a:rPr>
              <a:t>«Исламское государство» (ИГИЛ) </a:t>
            </a:r>
            <a:r>
              <a:rPr lang="ru-RU" sz="1400" dirty="0">
                <a:solidFill>
                  <a:srgbClr val="7030A0"/>
                </a:solidFill>
              </a:rPr>
              <a:t>признана </a:t>
            </a:r>
            <a:r>
              <a:rPr lang="ru-RU" sz="1400" b="1" dirty="0">
                <a:solidFill>
                  <a:srgbClr val="002060"/>
                </a:solidFill>
              </a:rPr>
              <a:t>террористической</a:t>
            </a:r>
            <a:r>
              <a:rPr lang="ru-RU" sz="1400" dirty="0">
                <a:solidFill>
                  <a:srgbClr val="7030A0"/>
                </a:solidFill>
              </a:rPr>
              <a:t> и её деятельность запрещена на территории РФ.</a:t>
            </a:r>
          </a:p>
          <a:p>
            <a:pPr indent="457200" algn="just"/>
            <a:r>
              <a:rPr lang="ru-RU" sz="1400" dirty="0">
                <a:solidFill>
                  <a:srgbClr val="7030A0"/>
                </a:solidFill>
              </a:rPr>
              <a:t>Таким образом, при публикации наименования организации ИГИЛ до 12.07.2021 года, без указания на то, что её деятельность запрещена на территории РФ, не являлось нарушением, так как согласно старой редакции ст. 4 Закона Российской Федерации «О средствах массовой информации» это касалось только при распространении информации об общественном объединении или иной </a:t>
            </a:r>
            <a:r>
              <a:rPr lang="ru-RU" sz="1400" b="1" dirty="0">
                <a:solidFill>
                  <a:srgbClr val="002060"/>
                </a:solidFill>
              </a:rPr>
              <a:t>экстремистской</a:t>
            </a:r>
            <a:r>
              <a:rPr lang="ru-RU" sz="1400" dirty="0">
                <a:solidFill>
                  <a:srgbClr val="7030A0"/>
                </a:solidFill>
              </a:rPr>
              <a:t> организации, без указания на то, что соответствующее общественное объединение или иная организация ликвидированы или их деятельность запрещена, то с 12.07.2021 года распространение информации о международной организации «Исламское государство» без указания на то, что её деятельность запрещена на территории РФ будет являться нарушением.</a:t>
            </a:r>
          </a:p>
          <a:p>
            <a:pPr marL="720">
              <a:buClr>
                <a:srgbClr val="002060"/>
              </a:buClr>
            </a:pPr>
            <a:endParaRPr lang="ru-RU" sz="1200" spc="-1" dirty="0">
              <a:solidFill>
                <a:srgbClr val="002060"/>
              </a:solidFill>
              <a:latin typeface="Calibri"/>
              <a:ea typeface="DejaVu San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9" y="-21227"/>
            <a:ext cx="673419" cy="74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26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23478"/>
            <a:ext cx="7056784" cy="553539"/>
          </a:xfrm>
        </p:spPr>
        <p:txBody>
          <a:bodyPr>
            <a:noAutofit/>
          </a:bodyPr>
          <a:lstStyle/>
          <a:p>
            <a:pPr marL="107997"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нарушений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распространения материалов и (или) сообщений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организаций, признанных на территории РФ экстремистскими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2021-2022 гг. 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5982" y="1059583"/>
            <a:ext cx="7632848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endParaRPr lang="ru-RU" sz="2000" b="1" dirty="0">
              <a:solidFill>
                <a:srgbClr val="1F497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DEF83E0-55FA-4FF1-9F23-616B2982896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5" name="Диаграмма 34"/>
          <p:cNvGraphicFramePr/>
          <p:nvPr>
            <p:extLst>
              <p:ext uri="{D42A27DB-BD31-4B8C-83A1-F6EECF244321}">
                <p14:modId xmlns:p14="http://schemas.microsoft.com/office/powerpoint/2010/main" val="3398590441"/>
              </p:ext>
            </p:extLst>
          </p:nvPr>
        </p:nvGraphicFramePr>
        <p:xfrm>
          <a:off x="1043608" y="1963554"/>
          <a:ext cx="7076639" cy="3179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7" y="26480"/>
            <a:ext cx="716550" cy="79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77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Рисунок 4"/>
          <p:cNvPicPr/>
          <p:nvPr/>
        </p:nvPicPr>
        <p:blipFill>
          <a:blip r:embed="rId2" cstate="print"/>
          <a:srcRect l="6882" r="-76"/>
          <a:stretch/>
        </p:blipFill>
        <p:spPr>
          <a:xfrm>
            <a:off x="-36360" y="-20520"/>
            <a:ext cx="9179640" cy="5163480"/>
          </a:xfrm>
          <a:prstGeom prst="rect">
            <a:avLst/>
          </a:prstGeom>
          <a:ln>
            <a:noFill/>
          </a:ln>
        </p:spPr>
      </p:pic>
      <p:sp>
        <p:nvSpPr>
          <p:cNvPr id="106" name="CustomShape 1"/>
          <p:cNvSpPr/>
          <p:nvPr/>
        </p:nvSpPr>
        <p:spPr>
          <a:xfrm>
            <a:off x="4212000" y="1923840"/>
            <a:ext cx="4931280" cy="223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822" tIns="44911" rIns="89822" bIns="44911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b="1" spc="-1" dirty="0">
                <a:solidFill>
                  <a:srgbClr val="0033CC"/>
                </a:solidFill>
                <a:latin typeface="Times New Roman"/>
              </a:rPr>
              <a:t>Отдел контроля и надзора в сфере массовых коммуникаций </a:t>
            </a:r>
            <a:r>
              <a:rPr dirty="0"/>
              <a:t/>
            </a:r>
            <a:br>
              <a:rPr dirty="0"/>
            </a:br>
            <a:r>
              <a:rPr lang="ru-RU" b="1" spc="-1" dirty="0">
                <a:solidFill>
                  <a:srgbClr val="0033CC"/>
                </a:solidFill>
                <a:latin typeface="Times New Roman"/>
              </a:rPr>
              <a:t>Управления </a:t>
            </a:r>
            <a:r>
              <a:rPr lang="ru-RU" b="1" spc="-1" dirty="0" err="1">
                <a:solidFill>
                  <a:srgbClr val="0033CC"/>
                </a:solidFill>
                <a:latin typeface="Times New Roman"/>
              </a:rPr>
              <a:t>Роскомнадзора</a:t>
            </a:r>
            <a:r>
              <a:rPr lang="ru-RU" b="1" spc="-1" dirty="0">
                <a:solidFill>
                  <a:srgbClr val="0033CC"/>
                </a:solidFill>
                <a:latin typeface="Times New Roman"/>
              </a:rPr>
              <a:t> </a:t>
            </a:r>
            <a:r>
              <a:rPr lang="ru-RU" b="1" spc="-1" dirty="0" smtClean="0">
                <a:solidFill>
                  <a:srgbClr val="0033CC"/>
                </a:solidFill>
                <a:latin typeface="Times New Roman"/>
              </a:rPr>
              <a:t>по Приволжскому федеральному округу: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endParaRPr lang="ru-RU" spc="-1" dirty="0">
              <a:latin typeface="XO Oriel"/>
            </a:endParaRPr>
          </a:p>
        </p:txBody>
      </p:sp>
      <p:sp>
        <p:nvSpPr>
          <p:cNvPr id="107" name="CustomShape 2"/>
          <p:cNvSpPr/>
          <p:nvPr/>
        </p:nvSpPr>
        <p:spPr>
          <a:xfrm>
            <a:off x="6012160" y="4296354"/>
            <a:ext cx="1133280" cy="7370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822" tIns="44911" rIns="89822" bIns="44911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Нижний Новгород 2022</a:t>
            </a:r>
            <a:endParaRPr lang="ru-RU" sz="1400" spc="-1" dirty="0">
              <a:latin typeface="XO Orie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2173953"/>
            <a:ext cx="1560711" cy="17314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Рисунок 4"/>
          <p:cNvPicPr/>
          <p:nvPr/>
        </p:nvPicPr>
        <p:blipFill>
          <a:blip r:embed="rId2" cstate="print"/>
          <a:srcRect l="6882" r="-76"/>
          <a:stretch/>
        </p:blipFill>
        <p:spPr>
          <a:xfrm>
            <a:off x="-36360" y="-20520"/>
            <a:ext cx="9179640" cy="5163480"/>
          </a:xfrm>
          <a:prstGeom prst="rect">
            <a:avLst/>
          </a:prstGeom>
          <a:ln>
            <a:noFill/>
          </a:ln>
        </p:spPr>
      </p:pic>
      <p:sp>
        <p:nvSpPr>
          <p:cNvPr id="110" name="CustomShape 1"/>
          <p:cNvSpPr/>
          <p:nvPr/>
        </p:nvSpPr>
        <p:spPr>
          <a:xfrm>
            <a:off x="5248080" y="2643120"/>
            <a:ext cx="3211560" cy="90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822" tIns="44911" rIns="89822" bIns="44911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000" spc="-1">
                <a:solidFill>
                  <a:srgbClr val="0070C0"/>
                </a:solidFill>
                <a:latin typeface="Times New Roman"/>
              </a:rPr>
              <a:t>СПАСИБО </a:t>
            </a:r>
            <a:r>
              <a:t/>
            </a:r>
            <a:br/>
            <a:r>
              <a:rPr lang="ru-RU" sz="3000" spc="-1">
                <a:solidFill>
                  <a:srgbClr val="0070C0"/>
                </a:solidFill>
                <a:latin typeface="Times New Roman"/>
              </a:rPr>
              <a:t>ЗА ВНИМАНИЕ!</a:t>
            </a:r>
            <a:endParaRPr lang="ru-RU" sz="3000" spc="-1">
              <a:latin typeface="XO Oriel"/>
            </a:endParaRPr>
          </a:p>
        </p:txBody>
      </p:sp>
      <p:sp>
        <p:nvSpPr>
          <p:cNvPr id="111" name="CustomShape 2"/>
          <p:cNvSpPr/>
          <p:nvPr/>
        </p:nvSpPr>
        <p:spPr>
          <a:xfrm>
            <a:off x="6012160" y="4299942"/>
            <a:ext cx="1133280" cy="7370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822" tIns="44911" rIns="89822" bIns="44911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Нижний Новгород 2022</a:t>
            </a:r>
            <a:endParaRPr lang="ru-RU" sz="1400" spc="-1" dirty="0">
              <a:latin typeface="XO Orie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505" y="2139702"/>
            <a:ext cx="1560711" cy="17314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Объект 5"/>
          <p:cNvPicPr/>
          <p:nvPr/>
        </p:nvPicPr>
        <p:blipFill>
          <a:blip r:embed="rId2" cstate="print"/>
          <a:stretch/>
        </p:blipFill>
        <p:spPr>
          <a:xfrm>
            <a:off x="0" y="0"/>
            <a:ext cx="9143280" cy="5142960"/>
          </a:xfrm>
          <a:prstGeom prst="rect">
            <a:avLst/>
          </a:prstGeom>
          <a:ln>
            <a:noFill/>
          </a:ln>
        </p:spPr>
      </p:pic>
      <p:sp>
        <p:nvSpPr>
          <p:cNvPr id="46" name="CustomShape 1"/>
          <p:cNvSpPr/>
          <p:nvPr/>
        </p:nvSpPr>
        <p:spPr>
          <a:xfrm>
            <a:off x="1817640" y="627534"/>
            <a:ext cx="5778000" cy="33843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822" tIns="44911" rIns="89822" bIns="44911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pc="-1" dirty="0" smtClean="0">
                <a:solidFill>
                  <a:srgbClr val="002060"/>
                </a:solidFill>
                <a:latin typeface="Times New Roman"/>
              </a:rPr>
              <a:t>Производство </a:t>
            </a:r>
            <a:r>
              <a:rPr lang="ru-RU" sz="3200" b="1" spc="-1" dirty="0">
                <a:solidFill>
                  <a:srgbClr val="002060"/>
                </a:solidFill>
                <a:latin typeface="Times New Roman"/>
              </a:rPr>
              <a:t>продукции СМИ, направленной на профилактику и предупреждение экстремистских </a:t>
            </a:r>
            <a:r>
              <a:rPr lang="ru-RU" sz="3200" b="1" spc="-1" dirty="0" smtClean="0">
                <a:solidFill>
                  <a:srgbClr val="002060"/>
                </a:solidFill>
                <a:latin typeface="Times New Roman"/>
              </a:rPr>
              <a:t>проявлений</a:t>
            </a:r>
            <a:endParaRPr lang="ru-RU" sz="3200" spc="-1" dirty="0">
              <a:latin typeface="XO Oriel"/>
            </a:endParaRPr>
          </a:p>
        </p:txBody>
      </p:sp>
      <p:sp>
        <p:nvSpPr>
          <p:cNvPr id="48" name="CustomShape 2"/>
          <p:cNvSpPr/>
          <p:nvPr/>
        </p:nvSpPr>
        <p:spPr>
          <a:xfrm>
            <a:off x="3564000" y="3651840"/>
            <a:ext cx="4751640" cy="942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" name="CustomShape 3"/>
          <p:cNvSpPr/>
          <p:nvPr/>
        </p:nvSpPr>
        <p:spPr>
          <a:xfrm>
            <a:off x="6553080" y="4767120"/>
            <a:ext cx="2133000" cy="27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822" tIns="44911" rIns="89822" bIns="44911" anchor="ctr">
            <a:noAutofit/>
          </a:bodyPr>
          <a:lstStyle/>
          <a:p>
            <a:pPr algn="r">
              <a:lnSpc>
                <a:spcPct val="100000"/>
              </a:lnSpc>
            </a:pPr>
            <a:fld id="{C75C8580-AD1F-4E2B-800F-6FDDB7360E9C}" type="slidenum">
              <a:rPr lang="ru-RU" sz="900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2</a:t>
            </a:fld>
            <a:endParaRPr lang="ru-RU" sz="900" spc="-1">
              <a:latin typeface="XO Orie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24" y="51470"/>
            <a:ext cx="576064" cy="63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70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stomShape 6"/>
          <p:cNvSpPr/>
          <p:nvPr/>
        </p:nvSpPr>
        <p:spPr>
          <a:xfrm>
            <a:off x="666206" y="3788869"/>
            <a:ext cx="8185042" cy="1071102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2600">
            <a:noFill/>
          </a:ln>
          <a:effectLst>
            <a:outerShdw blurRad="107950" dist="126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1413" tIns="60707" rIns="121413" bIns="60707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400" b="1" spc="-1" dirty="0" smtClean="0">
                <a:solidFill>
                  <a:srgbClr val="002060"/>
                </a:solidFill>
                <a:latin typeface="Times New Roman"/>
                <a:ea typeface="DejaVu Sans"/>
              </a:rPr>
              <a:t> </a:t>
            </a:r>
            <a:endParaRPr lang="ru-RU" sz="1400" spc="-1" dirty="0">
              <a:solidFill>
                <a:srgbClr val="FF0000"/>
              </a:solidFill>
              <a:latin typeface="XO Oriel"/>
            </a:endParaRPr>
          </a:p>
        </p:txBody>
      </p:sp>
      <p:pic>
        <p:nvPicPr>
          <p:cNvPr id="50" name="Объект 5"/>
          <p:cNvPicPr/>
          <p:nvPr/>
        </p:nvPicPr>
        <p:blipFill>
          <a:blip r:embed="rId2" cstate="print"/>
          <a:stretch/>
        </p:blipFill>
        <p:spPr>
          <a:xfrm>
            <a:off x="0" y="0"/>
            <a:ext cx="9143280" cy="5142960"/>
          </a:xfrm>
          <a:prstGeom prst="rect">
            <a:avLst/>
          </a:prstGeom>
          <a:ln>
            <a:noFill/>
          </a:ln>
        </p:spPr>
      </p:pic>
      <p:sp>
        <p:nvSpPr>
          <p:cNvPr id="51" name="CustomShape 1"/>
          <p:cNvSpPr/>
          <p:nvPr/>
        </p:nvSpPr>
        <p:spPr>
          <a:xfrm>
            <a:off x="1817640" y="1464120"/>
            <a:ext cx="5778000" cy="87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CustomShape 2"/>
          <p:cNvSpPr/>
          <p:nvPr/>
        </p:nvSpPr>
        <p:spPr>
          <a:xfrm>
            <a:off x="6553080" y="4767120"/>
            <a:ext cx="2133000" cy="27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822" tIns="44911" rIns="89822" bIns="44911" anchor="ctr">
            <a:noAutofit/>
          </a:bodyPr>
          <a:lstStyle/>
          <a:p>
            <a:pPr algn="r">
              <a:lnSpc>
                <a:spcPct val="100000"/>
              </a:lnSpc>
            </a:pPr>
            <a:fld id="{574D682F-61A5-496C-966C-20CA0CE7916E}" type="slidenum">
              <a:rPr lang="ru-RU" sz="900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3</a:t>
            </a:fld>
            <a:endParaRPr lang="ru-RU" sz="900" spc="-1">
              <a:latin typeface="XO Oriel"/>
            </a:endParaRPr>
          </a:p>
        </p:txBody>
      </p:sp>
      <p:sp>
        <p:nvSpPr>
          <p:cNvPr id="54" name="CustomShape 3"/>
          <p:cNvSpPr/>
          <p:nvPr/>
        </p:nvSpPr>
        <p:spPr>
          <a:xfrm>
            <a:off x="1691640" y="31680"/>
            <a:ext cx="640800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822" tIns="44911" rIns="89822" bIns="44911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pc="-1">
                <a:solidFill>
                  <a:srgbClr val="17375E"/>
                </a:solidFill>
                <a:latin typeface="Times New Roman"/>
                <a:ea typeface="DejaVu Sans"/>
              </a:rPr>
              <a:t>Законодательная база</a:t>
            </a:r>
            <a:endParaRPr lang="ru-RU" sz="2400" spc="-1">
              <a:latin typeface="XO Oriel"/>
            </a:endParaRPr>
          </a:p>
        </p:txBody>
      </p:sp>
      <p:sp>
        <p:nvSpPr>
          <p:cNvPr id="56" name="CustomShape 5"/>
          <p:cNvSpPr/>
          <p:nvPr/>
        </p:nvSpPr>
        <p:spPr>
          <a:xfrm>
            <a:off x="654602" y="1699209"/>
            <a:ext cx="8104075" cy="969286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2600">
            <a:noFill/>
          </a:ln>
          <a:effectLst>
            <a:outerShdw blurRad="107950" dist="126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1413" tIns="60707" rIns="121413" bIns="60707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400" b="1" spc="-1" dirty="0">
                <a:solidFill>
                  <a:srgbClr val="002060"/>
                </a:solidFill>
                <a:latin typeface="Times New Roman"/>
                <a:ea typeface="DejaVu Sans"/>
              </a:rPr>
              <a:t>Закон Российской Федерации от 27 декабря 1991 года № 2124-I «О средствах массовой информации»</a:t>
            </a:r>
            <a:r>
              <a:rPr lang="ru-RU" sz="1400" spc="-1" dirty="0">
                <a:solidFill>
                  <a:srgbClr val="002060"/>
                </a:solidFill>
                <a:latin typeface="Times New Roman"/>
                <a:ea typeface="DejaVu Sans"/>
              </a:rPr>
              <a:t>.</a:t>
            </a:r>
            <a:endParaRPr lang="ru-RU" sz="1400" spc="-1" dirty="0">
              <a:latin typeface="XO Oriel"/>
            </a:endParaRPr>
          </a:p>
          <a:p>
            <a:pPr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Статья </a:t>
            </a:r>
            <a:r>
              <a:rPr lang="ru-RU" sz="1400" spc="-1" dirty="0">
                <a:solidFill>
                  <a:srgbClr val="000000"/>
                </a:solidFill>
                <a:latin typeface="Times New Roman"/>
                <a:ea typeface="DejaVu Sans"/>
              </a:rPr>
              <a:t>4 Закона о СМИ </a:t>
            </a:r>
            <a:r>
              <a:rPr lang="ru-RU" sz="1400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содержит перечень информации запрещенной к распространению </a:t>
            </a:r>
            <a:r>
              <a:rPr lang="ru-RU" sz="1400" spc="-1" dirty="0">
                <a:solidFill>
                  <a:srgbClr val="000000"/>
                </a:solidFill>
                <a:latin typeface="Times New Roman"/>
                <a:ea typeface="DejaVu Sans"/>
              </a:rPr>
              <a:t>в средствах массовой информации, а также в информационно-телекоммуникационных </a:t>
            </a:r>
            <a:r>
              <a:rPr lang="ru-RU" sz="1400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сетях.</a:t>
            </a:r>
            <a:endParaRPr lang="ru-RU" sz="1400" spc="-1" dirty="0">
              <a:latin typeface="XO Oriel"/>
            </a:endParaRPr>
          </a:p>
          <a:p>
            <a:pPr>
              <a:lnSpc>
                <a:spcPct val="100000"/>
              </a:lnSpc>
            </a:pPr>
            <a:endParaRPr lang="ru-RU" sz="1400" spc="-1" dirty="0">
              <a:latin typeface="XO Oriel"/>
            </a:endParaRPr>
          </a:p>
        </p:txBody>
      </p:sp>
      <p:sp>
        <p:nvSpPr>
          <p:cNvPr id="57" name="CustomShape 6"/>
          <p:cNvSpPr/>
          <p:nvPr/>
        </p:nvSpPr>
        <p:spPr>
          <a:xfrm>
            <a:off x="666205" y="2805502"/>
            <a:ext cx="8167680" cy="1003211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2600">
            <a:noFill/>
          </a:ln>
          <a:effectLst>
            <a:outerShdw blurRad="107950" dist="126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1413" tIns="60707" rIns="121413" bIns="60707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400" b="1" spc="-1" dirty="0">
                <a:solidFill>
                  <a:srgbClr val="002060"/>
                </a:solidFill>
                <a:latin typeface="Times New Roman"/>
                <a:ea typeface="DejaVu Sans"/>
              </a:rPr>
              <a:t>Федеральный закон от 29.12.2010 № 436-ФЗ «О защите детей от информации, причиняющей вред их здоровью и развитию»</a:t>
            </a:r>
            <a:r>
              <a:rPr lang="ru-RU" sz="1400" spc="-1" dirty="0">
                <a:solidFill>
                  <a:srgbClr val="002060"/>
                </a:solidFill>
                <a:latin typeface="Times New Roman"/>
                <a:ea typeface="DejaVu Sans"/>
              </a:rPr>
              <a:t>.</a:t>
            </a:r>
            <a:endParaRPr lang="ru-RU" sz="1400" spc="-1" dirty="0">
              <a:solidFill>
                <a:srgbClr val="002060"/>
              </a:solid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Определяет «Виды </a:t>
            </a:r>
            <a:r>
              <a:rPr lang="ru-RU" sz="1400" spc="-1" dirty="0">
                <a:solidFill>
                  <a:srgbClr val="000000"/>
                </a:solidFill>
                <a:latin typeface="Times New Roman"/>
                <a:ea typeface="DejaVu Sans"/>
              </a:rPr>
              <a:t>информации, причиняющей вред здоровью и (или) </a:t>
            </a:r>
            <a:r>
              <a:rPr lang="ru-RU" sz="1400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развитию» </a:t>
            </a:r>
            <a:r>
              <a:rPr lang="ru-RU" sz="1400" spc="-1" dirty="0">
                <a:solidFill>
                  <a:srgbClr val="000000"/>
                </a:solidFill>
                <a:latin typeface="Times New Roman"/>
                <a:ea typeface="DejaVu Sans"/>
              </a:rPr>
              <a:t>к информации, запрещенной для распространения среди </a:t>
            </a:r>
            <a:r>
              <a:rPr lang="ru-RU" sz="1400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детей</a:t>
            </a:r>
            <a:r>
              <a:rPr lang="ru-RU" sz="1400" spc="-1" dirty="0">
                <a:solidFill>
                  <a:srgbClr val="000000"/>
                </a:solidFill>
                <a:latin typeface="Times New Roman"/>
                <a:ea typeface="DejaVu Sans"/>
              </a:rPr>
              <a:t>.</a:t>
            </a:r>
            <a:endParaRPr lang="ru-RU" sz="1400" spc="-1" dirty="0">
              <a:latin typeface="XO Oriel"/>
            </a:endParaRPr>
          </a:p>
        </p:txBody>
      </p:sp>
      <p:sp>
        <p:nvSpPr>
          <p:cNvPr id="9" name="CustomShape 6"/>
          <p:cNvSpPr/>
          <p:nvPr/>
        </p:nvSpPr>
        <p:spPr>
          <a:xfrm>
            <a:off x="666205" y="566152"/>
            <a:ext cx="8167680" cy="979502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2600">
            <a:noFill/>
          </a:ln>
          <a:effectLst>
            <a:outerShdw blurRad="107950" dist="126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1413" tIns="60707" rIns="121413" bIns="60707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400" b="1" spc="-1" dirty="0">
                <a:solidFill>
                  <a:srgbClr val="002060"/>
                </a:solidFill>
                <a:latin typeface="Times New Roman"/>
              </a:rPr>
              <a:t>Федеральный закон от 25.07.2002 N 114-ФЗ (ред. от 21.07.2014) </a:t>
            </a:r>
            <a:r>
              <a:rPr lang="ru-RU" sz="1400" b="1" spc="-1" dirty="0" smtClean="0">
                <a:solidFill>
                  <a:srgbClr val="002060"/>
                </a:solidFill>
                <a:latin typeface="Times New Roman"/>
              </a:rPr>
              <a:t>«О </a:t>
            </a:r>
            <a:r>
              <a:rPr lang="ru-RU" sz="1400" b="1" spc="-1" dirty="0">
                <a:solidFill>
                  <a:srgbClr val="002060"/>
                </a:solidFill>
                <a:latin typeface="Times New Roman"/>
              </a:rPr>
              <a:t>противодействии экстремистской </a:t>
            </a:r>
            <a:r>
              <a:rPr lang="ru-RU" sz="1400" b="1" spc="-1" dirty="0" smtClean="0">
                <a:solidFill>
                  <a:srgbClr val="002060"/>
                </a:solidFill>
                <a:latin typeface="Times New Roman"/>
              </a:rPr>
              <a:t>деятельности» </a:t>
            </a:r>
            <a:r>
              <a:rPr lang="ru-RU" sz="1400" b="1" spc="-1" dirty="0">
                <a:solidFill>
                  <a:srgbClr val="002060"/>
                </a:solidFill>
                <a:latin typeface="Times New Roman"/>
              </a:rPr>
              <a:t>(в ред. Федеральных законов от 21.07.2014 N 236-ФЗ)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3358"/>
            <a:ext cx="591410" cy="656096"/>
          </a:xfrm>
          <a:prstGeom prst="rect">
            <a:avLst/>
          </a:prstGeom>
        </p:spPr>
      </p:pic>
      <p:sp>
        <p:nvSpPr>
          <p:cNvPr id="11" name="CustomShape 6"/>
          <p:cNvSpPr/>
          <p:nvPr/>
        </p:nvSpPr>
        <p:spPr>
          <a:xfrm>
            <a:off x="629581" y="3955107"/>
            <a:ext cx="8167680" cy="1130112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2600">
            <a:noFill/>
          </a:ln>
          <a:effectLst>
            <a:outerShdw blurRad="107950" dist="126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1413" tIns="60707" rIns="121413" bIns="60707" anchor="ctr">
            <a:noAutofit/>
          </a:bodyPr>
          <a:lstStyle>
            <a:defPPr>
              <a:defRPr lang="ru-RU"/>
            </a:defPPr>
            <a:lvl1pPr marL="0" algn="l" defTabSz="91239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134" algn="l" defTabSz="91239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398" algn="l" defTabSz="91239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574" algn="l" defTabSz="91239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794" algn="l" defTabSz="91239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0927" algn="l" defTabSz="91239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7061" algn="l" defTabSz="91239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3290" algn="l" defTabSz="91239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9487" algn="l" defTabSz="91239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от 27 июля 2006 г. № 149-ФЗ «Об информации, информационных технологиях и о защите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информации»</a:t>
            </a:r>
            <a:r>
              <a:rPr lang="ru-RU" sz="1400" b="1" spc="-1" dirty="0">
                <a:latin typeface="Times New Roman"/>
              </a:rPr>
              <a:t>.</a:t>
            </a:r>
            <a:endParaRPr lang="ru-RU" sz="1400" b="1" spc="-1" dirty="0">
              <a:latin typeface="XO Oriel"/>
            </a:endParaRPr>
          </a:p>
          <a:p>
            <a:pPr>
              <a:lnSpc>
                <a:spcPct val="100000"/>
              </a:lnSpc>
            </a:pPr>
            <a:r>
              <a:rPr lang="ru-RU" sz="1400" spc="-1" dirty="0" smtClean="0">
                <a:latin typeface="Times New Roman"/>
                <a:ea typeface="DejaVu Sans"/>
              </a:rPr>
              <a:t>Определяет порядок оборота информации в сети «Интернет»</a:t>
            </a:r>
            <a:endParaRPr lang="ru-RU" sz="1400" spc="-1" dirty="0">
              <a:latin typeface="XO Oriel"/>
            </a:endParaRPr>
          </a:p>
        </p:txBody>
      </p:sp>
    </p:spTree>
    <p:extLst>
      <p:ext uri="{BB962C8B-B14F-4D97-AF65-F5344CB8AC3E}">
        <p14:creationId xmlns:p14="http://schemas.microsoft.com/office/powerpoint/2010/main" val="403772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Google Shape;54;p13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74320" y="0"/>
            <a:ext cx="8654796" cy="623248"/>
          </a:xfrm>
          <a:prstGeom prst="rect">
            <a:avLst/>
          </a:prstGeom>
        </p:spPr>
        <p:txBody>
          <a:bodyPr wrap="square" lIns="68448" tIns="34289" rIns="68448" bIns="34289">
            <a:spAutoFit/>
          </a:bodyPr>
          <a:lstStyle/>
          <a:p>
            <a:pPr algn="ctr" defTabSz="684304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материалов, содержащих публичные призывы к экстремистским действиям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99121" y="511127"/>
            <a:ext cx="5063213" cy="334707"/>
          </a:xfrm>
          <a:prstGeom prst="rect">
            <a:avLst/>
          </a:prstGeom>
        </p:spPr>
        <p:txBody>
          <a:bodyPr wrap="none" lIns="68448" tIns="34289" rIns="68448" bIns="34289">
            <a:spAutoFit/>
          </a:bodyPr>
          <a:lstStyle/>
          <a:p>
            <a:pPr defTabSz="684304"/>
            <a:r>
              <a:rPr lang="ru-RU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экстремистским относятся следующие деяния: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0372" y="893211"/>
            <a:ext cx="8728805" cy="2885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txBody>
          <a:bodyPr wrap="square" lIns="68448" tIns="34289" rIns="68448" bIns="34289">
            <a:spAutoFit/>
          </a:bodyPr>
          <a:lstStyle/>
          <a:p>
            <a:pPr defTabSz="684304"/>
            <a:r>
              <a:rPr lang="ru-RU" sz="1400" b="1" dirty="0">
                <a:solidFill>
                  <a:srgbClr val="4472C4">
                    <a:lumMod val="50000"/>
                  </a:srgbClr>
                </a:solidFill>
              </a:rPr>
              <a:t>насильственное изменение основ конституционного строя и нарушение целостности РФ;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0372" y="1228976"/>
            <a:ext cx="8728805" cy="2885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txBody>
          <a:bodyPr wrap="square" lIns="68448" tIns="34289" rIns="68448" bIns="34289">
            <a:spAutoFit/>
          </a:bodyPr>
          <a:lstStyle/>
          <a:p>
            <a:pPr defTabSz="684304"/>
            <a:r>
              <a:rPr lang="ru-RU" sz="1400" b="1" dirty="0">
                <a:solidFill>
                  <a:srgbClr val="4472C4">
                    <a:lumMod val="50000"/>
                  </a:srgbClr>
                </a:solidFill>
              </a:rPr>
              <a:t>публичное оправдание терроризма и иная террористическая </a:t>
            </a:r>
            <a:r>
              <a:rPr lang="ru-RU" sz="1400" b="1" dirty="0" smtClean="0">
                <a:solidFill>
                  <a:srgbClr val="4472C4">
                    <a:lumMod val="50000"/>
                  </a:srgbClr>
                </a:solidFill>
              </a:rPr>
              <a:t>деятельность;</a:t>
            </a:r>
            <a:endParaRPr lang="ru-RU" sz="1400" b="1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0372" y="1592343"/>
            <a:ext cx="8728805" cy="2885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txBody>
          <a:bodyPr wrap="square" lIns="68448" tIns="34289" rIns="68448" bIns="34289">
            <a:spAutoFit/>
          </a:bodyPr>
          <a:lstStyle/>
          <a:p>
            <a:pPr defTabSz="684304"/>
            <a:r>
              <a:rPr lang="ru-RU" sz="1400" b="1" dirty="0">
                <a:solidFill>
                  <a:srgbClr val="4472C4">
                    <a:lumMod val="50000"/>
                  </a:srgbClr>
                </a:solidFill>
              </a:rPr>
              <a:t>возбуждение социальной, расовой, национальной или религиозной </a:t>
            </a:r>
            <a:r>
              <a:rPr lang="ru-RU" sz="1400" b="1" dirty="0" smtClean="0">
                <a:solidFill>
                  <a:srgbClr val="4472C4">
                    <a:lumMod val="50000"/>
                  </a:srgbClr>
                </a:solidFill>
              </a:rPr>
              <a:t>розни;</a:t>
            </a:r>
            <a:endParaRPr lang="ru-RU" sz="1400" b="1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0320" y="1975022"/>
            <a:ext cx="8724804" cy="5001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txBody>
          <a:bodyPr wrap="square" lIns="68448" tIns="34289" rIns="68448" bIns="34289">
            <a:spAutoFit/>
          </a:bodyPr>
          <a:lstStyle/>
          <a:p>
            <a:pPr algn="just" defTabSz="684304"/>
            <a:r>
              <a:rPr lang="ru-RU" sz="1400" b="1" dirty="0">
                <a:solidFill>
                  <a:srgbClr val="4472C4">
                    <a:lumMod val="50000"/>
                  </a:srgbClr>
                </a:solidFill>
              </a:rPr>
              <a:t>пропаганда исключительности, превосходства либо неполноценности человека по признаку его социальной, расовой, национальной, религиозной или языковой принадлежности или отношения к религии;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74321" y="2791457"/>
            <a:ext cx="8720804" cy="5078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txBody>
          <a:bodyPr wrap="square" lIns="68448" tIns="34289" rIns="68448" bIns="34289">
            <a:spAutoFit/>
          </a:bodyPr>
          <a:lstStyle/>
          <a:p>
            <a:pPr algn="just" defTabSz="684304"/>
            <a:r>
              <a:rPr lang="ru-RU" sz="1400" b="1" dirty="0">
                <a:solidFill>
                  <a:srgbClr val="4472C4">
                    <a:lumMod val="50000"/>
                  </a:srgbClr>
                </a:solidFill>
              </a:rPr>
              <a:t>нарушение прав, свобод и законных интересов человека и гражданина в зависимости от его социальной, расовой, национальной, религиозной или языковой принадлежности или отношения к религии;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74034" y="3386316"/>
            <a:ext cx="8721090" cy="5193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txBody>
          <a:bodyPr wrap="square" lIns="68448" tIns="34289" rIns="68448" bIns="34289">
            <a:spAutoFit/>
          </a:bodyPr>
          <a:lstStyle/>
          <a:p>
            <a:pPr algn="just" defTabSz="684304"/>
            <a:r>
              <a:rPr lang="ru-RU" sz="1500" b="1" dirty="0">
                <a:solidFill>
                  <a:srgbClr val="4472C4">
                    <a:lumMod val="50000"/>
                  </a:srgbClr>
                </a:solidFill>
              </a:rPr>
              <a:t>в</a:t>
            </a:r>
            <a:r>
              <a:rPr lang="ru-RU" sz="1400" b="1" dirty="0">
                <a:solidFill>
                  <a:srgbClr val="4472C4">
                    <a:lumMod val="50000"/>
                  </a:srgbClr>
                </a:solidFill>
              </a:rPr>
              <a:t>оспрепятствование осуществлению  гражданами  их избирательных прав и права на участие в референдуме или нарушение тайны голосования, соединенные с насилием либо угрозой его применения;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70319" y="3992541"/>
            <a:ext cx="8720804" cy="7271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txBody>
          <a:bodyPr wrap="square" lIns="68448" tIns="34289" rIns="68448" bIns="34289">
            <a:spAutoFit/>
          </a:bodyPr>
          <a:lstStyle/>
          <a:p>
            <a:pPr algn="just" defTabSz="684304"/>
            <a:r>
              <a:rPr lang="ru-RU" sz="1400" b="1" dirty="0">
                <a:solidFill>
                  <a:srgbClr val="4472C4">
                    <a:lumMod val="50000"/>
                  </a:srgbClr>
                </a:solidFill>
              </a:rPr>
              <a:t>воспрепятствование законной деятельности государственных органов, органов местного самоуправления, избирательных комиссий, общественных и религиозных объединений или иных организаций, соединенное с насилием либо угрозой его </a:t>
            </a:r>
            <a:r>
              <a:rPr lang="ru-RU" sz="1400" b="1" dirty="0" smtClean="0">
                <a:solidFill>
                  <a:srgbClr val="4472C4">
                    <a:lumMod val="50000"/>
                  </a:srgbClr>
                </a:solidFill>
              </a:rPr>
              <a:t>применения.</a:t>
            </a:r>
            <a:endParaRPr lang="ru-RU" sz="1400" b="1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32663" y="884894"/>
            <a:ext cx="205169" cy="284715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lIns="68448" tIns="34289" rIns="68448" bIns="34289" rtlCol="0" anchor="ctr"/>
          <a:lstStyle/>
          <a:p>
            <a:pPr algn="ctr" defTabSz="684304">
              <a:buClr>
                <a:srgbClr val="000000"/>
              </a:buClr>
              <a:defRPr/>
            </a:pPr>
            <a:endParaRPr lang="ru-RU" sz="11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2663" y="1248455"/>
            <a:ext cx="205169" cy="284715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lIns="68448" tIns="34289" rIns="68448" bIns="34289" rtlCol="0" anchor="ctr"/>
          <a:lstStyle/>
          <a:p>
            <a:pPr algn="ctr" defTabSz="684304">
              <a:buClr>
                <a:srgbClr val="000000"/>
              </a:buClr>
              <a:defRPr/>
            </a:pPr>
            <a:endParaRPr lang="ru-RU" sz="11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32663" y="1614476"/>
            <a:ext cx="205169" cy="284715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lIns="68448" tIns="34289" rIns="68448" bIns="34289" rtlCol="0" anchor="ctr"/>
          <a:lstStyle/>
          <a:p>
            <a:pPr algn="ctr" defTabSz="684304">
              <a:buClr>
                <a:srgbClr val="000000"/>
              </a:buClr>
              <a:defRPr/>
            </a:pPr>
            <a:endParaRPr lang="ru-RU" sz="11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32663" y="2182307"/>
            <a:ext cx="205169" cy="284715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lIns="68448" tIns="34289" rIns="68448" bIns="34289" rtlCol="0" anchor="ctr"/>
          <a:lstStyle/>
          <a:p>
            <a:pPr algn="ctr" defTabSz="684304">
              <a:buClr>
                <a:srgbClr val="000000"/>
              </a:buClr>
              <a:defRPr/>
            </a:pPr>
            <a:endParaRPr lang="ru-RU" sz="11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50367" y="3503558"/>
            <a:ext cx="205169" cy="284715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lIns="68448" tIns="34289" rIns="68448" bIns="34289" rtlCol="0" anchor="ctr"/>
          <a:lstStyle/>
          <a:p>
            <a:pPr algn="ctr" defTabSz="684304">
              <a:buClr>
                <a:srgbClr val="000000"/>
              </a:buClr>
              <a:defRPr/>
            </a:pPr>
            <a:endParaRPr lang="ru-RU" sz="11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42345" y="4234748"/>
            <a:ext cx="205169" cy="284715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lIns="68448" tIns="34289" rIns="68448" bIns="34289" rtlCol="0" anchor="ctr"/>
          <a:lstStyle/>
          <a:p>
            <a:pPr algn="ctr" defTabSz="684304">
              <a:buClr>
                <a:srgbClr val="000000"/>
              </a:buClr>
              <a:defRPr/>
            </a:pPr>
            <a:endParaRPr lang="ru-RU" sz="11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32663" y="2874629"/>
            <a:ext cx="205169" cy="284715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lIns="68448" tIns="34289" rIns="68448" bIns="34289" rtlCol="0" anchor="ctr"/>
          <a:lstStyle/>
          <a:p>
            <a:pPr algn="ctr" defTabSz="684304">
              <a:buClr>
                <a:srgbClr val="000000"/>
              </a:buClr>
              <a:defRPr/>
            </a:pPr>
            <a:endParaRPr lang="ru-RU" sz="1100" kern="0">
              <a:solidFill>
                <a:srgbClr val="FFFFFF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941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Google Shape;54;p13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-5716" y="0"/>
            <a:ext cx="9144000" cy="51435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74320" y="0"/>
            <a:ext cx="8654796" cy="623248"/>
          </a:xfrm>
          <a:prstGeom prst="rect">
            <a:avLst/>
          </a:prstGeom>
        </p:spPr>
        <p:txBody>
          <a:bodyPr wrap="square" lIns="68445" tIns="34289" rIns="68445" bIns="34289">
            <a:spAutoFit/>
          </a:bodyPr>
          <a:lstStyle/>
          <a:p>
            <a:pPr algn="ctr" defTabSz="684270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материалов, содержащих публичные призывы к экстремистским действиям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64984" y="523481"/>
            <a:ext cx="5118517" cy="334707"/>
          </a:xfrm>
          <a:prstGeom prst="rect">
            <a:avLst/>
          </a:prstGeom>
        </p:spPr>
        <p:txBody>
          <a:bodyPr wrap="none" lIns="68445" tIns="34289" rIns="68445" bIns="34289">
            <a:spAutoFit/>
          </a:bodyPr>
          <a:lstStyle/>
          <a:p>
            <a:pPr defTabSz="684270"/>
            <a:r>
              <a:rPr lang="ru-RU" sz="1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экстремистским относятся следующие деяния: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6943" y="845798"/>
            <a:ext cx="8872823" cy="7271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txBody>
          <a:bodyPr wrap="square" lIns="68445" tIns="34289" rIns="68445" bIns="34289">
            <a:spAutoFit/>
          </a:bodyPr>
          <a:lstStyle/>
          <a:p>
            <a:pPr algn="just" defTabSz="684270"/>
            <a:r>
              <a:rPr lang="ru-RU" sz="1400" b="1" dirty="0">
                <a:solidFill>
                  <a:srgbClr val="4472C4">
                    <a:lumMod val="50000"/>
                  </a:srgbClr>
                </a:solidFill>
              </a:rPr>
              <a:t>пропаганда и публичное демонстрирование нацистской атрибутики или символики либо атрибутики или символики, сходных с нацистской атрибутикой или символикой до степени смешения, либо публичное демонстрирование атрибутики или символики экстремистских организаций;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9454" y="1633859"/>
            <a:ext cx="8860252" cy="7271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txBody>
          <a:bodyPr wrap="square" lIns="68445" tIns="34289" rIns="68445" bIns="34289">
            <a:spAutoFit/>
          </a:bodyPr>
          <a:lstStyle/>
          <a:p>
            <a:pPr algn="just" defTabSz="684270"/>
            <a:r>
              <a:rPr lang="ru-RU" sz="1400" b="1" dirty="0">
                <a:solidFill>
                  <a:srgbClr val="4472C4">
                    <a:lumMod val="50000"/>
                  </a:srgbClr>
                </a:solidFill>
              </a:rPr>
              <a:t>публичное заведомо ложное обвинение лица, замещающего государственную должность РФ</a:t>
            </a:r>
            <a:r>
              <a:rPr lang="en-US" sz="1400" b="1" dirty="0">
                <a:solidFill>
                  <a:srgbClr val="4472C4">
                    <a:lumMod val="50000"/>
                  </a:srgbClr>
                </a:solidFill>
              </a:rPr>
              <a:t> </a:t>
            </a:r>
            <a:r>
              <a:rPr lang="ru-RU" sz="1400" b="1" dirty="0">
                <a:solidFill>
                  <a:srgbClr val="4472C4">
                    <a:lumMod val="50000"/>
                  </a:srgbClr>
                </a:solidFill>
              </a:rPr>
              <a:t>или  государственную должность субъекта РФ, в совершении им в период исполнения своих должностных обязанностей деяний, указанных в настоящей статье и являющихся преступлением;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9525" y="2391561"/>
            <a:ext cx="8810243" cy="2885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txBody>
          <a:bodyPr wrap="square" lIns="68445" tIns="34289" rIns="68445" bIns="34289">
            <a:spAutoFit/>
          </a:bodyPr>
          <a:lstStyle/>
          <a:p>
            <a:pPr defTabSz="684270"/>
            <a:r>
              <a:rPr lang="ru-RU" sz="1400" b="1" dirty="0">
                <a:solidFill>
                  <a:srgbClr val="4472C4">
                    <a:lumMod val="50000"/>
                  </a:srgbClr>
                </a:solidFill>
              </a:rPr>
              <a:t>организация и подготовка указанных деяний, а также подстрекательство к их осуществлению;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09169" y="2734953"/>
            <a:ext cx="8820528" cy="7271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txBody>
          <a:bodyPr wrap="square" lIns="68445" tIns="34289" rIns="68445" bIns="34289">
            <a:spAutoFit/>
          </a:bodyPr>
          <a:lstStyle/>
          <a:p>
            <a:pPr algn="just" defTabSz="684270"/>
            <a:r>
              <a:rPr lang="ru-RU" sz="1400" b="1" dirty="0">
                <a:solidFill>
                  <a:srgbClr val="4472C4">
                    <a:lumMod val="50000"/>
                  </a:srgbClr>
                </a:solidFill>
              </a:rPr>
              <a:t>финансирование указанных деяний либо иное содействие в их организации, подготовке и осуществлении, в том числе путем предоставления учебной, полиграфической и материально-технической базы, телефонной  и иных видов связи или оказания информационных услуг;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97740" y="3478017"/>
            <a:ext cx="8831958" cy="5078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txBody>
          <a:bodyPr wrap="square" lIns="68445" tIns="34289" rIns="68445" bIns="34289">
            <a:spAutoFit/>
          </a:bodyPr>
          <a:lstStyle/>
          <a:p>
            <a:pPr algn="just" defTabSz="684270"/>
            <a:r>
              <a:rPr lang="ru-RU" sz="1400" b="1" dirty="0">
                <a:solidFill>
                  <a:srgbClr val="4472C4">
                    <a:lumMod val="50000"/>
                  </a:srgbClr>
                </a:solidFill>
              </a:rPr>
              <a:t>публичные призывы к осуществлению  указанных  деяний  либо массовое распространение заведомо экстремистских материалов, а равно их изготовление или хранение в целях массового распространения;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06973" y="4029211"/>
            <a:ext cx="8822815" cy="9464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txBody>
          <a:bodyPr wrap="square" lIns="68445" tIns="34289" rIns="68445" bIns="34289">
            <a:spAutoFit/>
          </a:bodyPr>
          <a:lstStyle/>
          <a:p>
            <a:pPr algn="just" defTabSz="684270"/>
            <a:r>
              <a:rPr lang="ru-RU" sz="1400" b="1" dirty="0">
                <a:solidFill>
                  <a:srgbClr val="4472C4">
                    <a:lumMod val="50000"/>
                  </a:srgbClr>
                </a:solidFill>
              </a:rPr>
              <a:t>совершение преступлений по мотивам, указанным в пункте "е" части первой статьи 63 Уголовного кодекса РФ (совершение преступления по мотивам политической, идеологической, расовой, национальной или религиозной ненависти или вражды либо по мотивам ненависти или вражды в отношении какой-либо социальной группы).</a:t>
            </a:r>
          </a:p>
        </p:txBody>
      </p:sp>
      <p:sp>
        <p:nvSpPr>
          <p:cNvPr id="13" name="Стрелка вправо 12"/>
          <p:cNvSpPr/>
          <p:nvPr/>
        </p:nvSpPr>
        <p:spPr>
          <a:xfrm>
            <a:off x="5806" y="1084505"/>
            <a:ext cx="205169" cy="284715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lIns="68445" tIns="34289" rIns="68445" bIns="34289" rtlCol="0" anchor="ctr"/>
          <a:lstStyle/>
          <a:p>
            <a:pPr algn="ctr" defTabSz="684270">
              <a:buClr>
                <a:srgbClr val="000000"/>
              </a:buClr>
              <a:defRPr/>
            </a:pPr>
            <a:endParaRPr lang="ru-RU" sz="11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4375" y="2898830"/>
            <a:ext cx="205169" cy="284715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lIns="68445" tIns="34289" rIns="68445" bIns="34289" rtlCol="0" anchor="ctr"/>
          <a:lstStyle/>
          <a:p>
            <a:pPr algn="ctr" defTabSz="684270">
              <a:buClr>
                <a:srgbClr val="000000"/>
              </a:buClr>
              <a:defRPr/>
            </a:pPr>
            <a:endParaRPr lang="ru-RU" sz="11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5803" y="3535112"/>
            <a:ext cx="205169" cy="284715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lIns="68445" tIns="34289" rIns="68445" bIns="34289" rtlCol="0" anchor="ctr"/>
          <a:lstStyle/>
          <a:p>
            <a:pPr algn="ctr" defTabSz="684270">
              <a:buClr>
                <a:srgbClr val="000000"/>
              </a:buClr>
              <a:defRPr/>
            </a:pPr>
            <a:endParaRPr lang="ru-RU" sz="11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-10857" y="4183868"/>
            <a:ext cx="205169" cy="284715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lIns="68445" tIns="34289" rIns="68445" bIns="34289" rtlCol="0" anchor="ctr"/>
          <a:lstStyle/>
          <a:p>
            <a:pPr algn="ctr" defTabSz="684270">
              <a:buClr>
                <a:srgbClr val="000000"/>
              </a:buClr>
              <a:defRPr/>
            </a:pPr>
            <a:endParaRPr lang="ru-RU" sz="11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4375" y="1814324"/>
            <a:ext cx="205169" cy="284715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lIns="68445" tIns="34289" rIns="68445" bIns="34289" rtlCol="0" anchor="ctr"/>
          <a:lstStyle/>
          <a:p>
            <a:pPr algn="ctr" defTabSz="684270">
              <a:buClr>
                <a:srgbClr val="000000"/>
              </a:buClr>
              <a:defRPr/>
            </a:pPr>
            <a:endParaRPr lang="ru-RU" sz="11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14376" y="2404574"/>
            <a:ext cx="205169" cy="284715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lIns="68445" tIns="34289" rIns="68445" bIns="34289" rtlCol="0" anchor="ctr"/>
          <a:lstStyle/>
          <a:p>
            <a:pPr algn="ctr" defTabSz="684270">
              <a:buClr>
                <a:srgbClr val="000000"/>
              </a:buClr>
              <a:defRPr/>
            </a:pPr>
            <a:endParaRPr lang="ru-RU" sz="1100" kern="0">
              <a:solidFill>
                <a:srgbClr val="FFFFFF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007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Google Shape;54;p13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96012" y="1"/>
            <a:ext cx="8951976" cy="865622"/>
          </a:xfrm>
          <a:prstGeom prst="rect">
            <a:avLst/>
          </a:prstGeom>
        </p:spPr>
        <p:txBody>
          <a:bodyPr wrap="square" lIns="68526" tIns="34289" rIns="68526" bIns="34289">
            <a:spAutoFit/>
          </a:bodyPr>
          <a:lstStyle/>
          <a:p>
            <a:pPr algn="ctr" defTabSz="685188"/>
            <a:r>
              <a:rPr lang="ru-RU" sz="1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материалов с пропагандой исключительности, превосходства либо неполноценности человека по признаку его социальной, расовой, национальной, религиозной или языковой принадлежности или отношения к религии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85619" y="960537"/>
            <a:ext cx="4562405" cy="623248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 lIns="68526" tIns="34289" rIns="68526" bIns="34289">
            <a:spAutoFit/>
          </a:bodyPr>
          <a:lstStyle/>
          <a:p>
            <a:pPr algn="ctr" defTabSz="685188"/>
            <a:r>
              <a:rPr lang="ru-RU" sz="1200" b="1" dirty="0" smtClean="0">
                <a:solidFill>
                  <a:srgbClr val="002060"/>
                </a:solidFill>
              </a:rPr>
              <a:t>Пропаганда </a:t>
            </a:r>
            <a:r>
              <a:rPr lang="ru-RU" sz="1200" b="1" dirty="0">
                <a:solidFill>
                  <a:srgbClr val="002060"/>
                </a:solidFill>
              </a:rPr>
              <a:t>предполагает, что в тексте имеются высказывания, в которых в явной или неявной языковой форме содержатся утверждения, которые: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58064" y="1659798"/>
            <a:ext cx="4389924" cy="6232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68526" tIns="34289" rIns="68526" bIns="34289">
            <a:spAutoFit/>
          </a:bodyPr>
          <a:lstStyle/>
          <a:p>
            <a:pPr algn="just" defTabSz="685188"/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формируют противопоставление, контраст позитивных качеств одной этнической группы, национальности и негативных качеств другой этнической группы или национальности;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58064" y="2392992"/>
            <a:ext cx="4389924" cy="8425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68526" tIns="34289" rIns="68526" bIns="34289">
            <a:spAutoFit/>
          </a:bodyPr>
          <a:lstStyle/>
          <a:p>
            <a:pPr algn="just" defTabSz="685188"/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утверждают природное (биологическое, генетическое, антропологическое) превосходство или исключительность представителей определенной этнической, национальной группы над другими группами людей</a:t>
            </a:r>
            <a:r>
              <a:rPr lang="ru-RU" sz="1400" dirty="0">
                <a:solidFill>
                  <a:prstClr val="black"/>
                </a:solidFill>
              </a:rPr>
              <a:t>;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58064" y="3376042"/>
            <a:ext cx="4389924" cy="4385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68526" tIns="34289" rIns="68526" bIns="34289">
            <a:spAutoFit/>
          </a:bodyPr>
          <a:lstStyle/>
          <a:p>
            <a:pPr defTabSz="685188"/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утверждают социальную неполноценность представителей определенной этнической, национальной группы людей.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658064" y="3982790"/>
            <a:ext cx="4389924" cy="9925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68526" tIns="34289" rIns="68526" bIns="34289">
            <a:spAutoFit/>
          </a:bodyPr>
          <a:lstStyle/>
          <a:p>
            <a:pPr defTabSz="685188"/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утверждают нравственное превосходство или исключительность представителей определенной этнической, национальной группы над другими группами людей; утверждают нравственную неполноценность представителей определенной этнической, национальной группы людей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4485585" y="1776464"/>
            <a:ext cx="167458" cy="284715"/>
          </a:xfrm>
          <a:prstGeom prst="right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lIns="68526" tIns="34289" rIns="68526" bIns="34289" rtlCol="0" anchor="ctr"/>
          <a:lstStyle/>
          <a:p>
            <a:pPr algn="ctr" defTabSz="685188">
              <a:buClr>
                <a:srgbClr val="000000"/>
              </a:buClr>
              <a:defRPr/>
            </a:pPr>
            <a:endParaRPr lang="ru-RU" sz="11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4490607" y="2631017"/>
            <a:ext cx="167458" cy="284715"/>
          </a:xfrm>
          <a:prstGeom prst="right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lIns="68526" tIns="34289" rIns="68526" bIns="34289" rtlCol="0" anchor="ctr"/>
          <a:lstStyle/>
          <a:p>
            <a:pPr algn="ctr" defTabSz="685188">
              <a:buClr>
                <a:srgbClr val="000000"/>
              </a:buClr>
              <a:defRPr/>
            </a:pPr>
            <a:endParaRPr lang="ru-RU" sz="11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4490607" y="3488306"/>
            <a:ext cx="167458" cy="284715"/>
          </a:xfrm>
          <a:prstGeom prst="right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lIns="68526" tIns="34289" rIns="68526" bIns="34289" rtlCol="0" anchor="ctr"/>
          <a:lstStyle/>
          <a:p>
            <a:pPr algn="ctr" defTabSz="685188">
              <a:buClr>
                <a:srgbClr val="000000"/>
              </a:buClr>
              <a:defRPr/>
            </a:pPr>
            <a:endParaRPr lang="ru-RU" sz="11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4490607" y="4246670"/>
            <a:ext cx="167458" cy="284715"/>
          </a:xfrm>
          <a:prstGeom prst="right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lIns="68526" tIns="34289" rIns="68526" bIns="34289" rtlCol="0" anchor="ctr"/>
          <a:lstStyle/>
          <a:p>
            <a:pPr algn="ctr" defTabSz="685188">
              <a:buClr>
                <a:srgbClr val="000000"/>
              </a:buClr>
              <a:defRPr/>
            </a:pPr>
            <a:endParaRPr lang="ru-RU" sz="11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57272" y="1306791"/>
            <a:ext cx="2660437" cy="288539"/>
          </a:xfrm>
          <a:prstGeom prst="rect">
            <a:avLst/>
          </a:prstGeom>
        </p:spPr>
        <p:txBody>
          <a:bodyPr wrap="none" lIns="68526" tIns="34289" rIns="68526" bIns="34289">
            <a:spAutoFit/>
          </a:bodyPr>
          <a:lstStyle/>
          <a:p>
            <a:pPr defTabSz="685188"/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признака нарушения: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96012" y="1901575"/>
            <a:ext cx="3646170" cy="1384993"/>
          </a:xfrm>
          <a:prstGeom prst="rect">
            <a:avLst/>
          </a:prstGeom>
          <a:solidFill>
            <a:schemeClr val="bg1"/>
          </a:solidFill>
        </p:spPr>
        <p:txBody>
          <a:bodyPr wrap="square" lIns="68526" tIns="34289" rIns="68526" bIns="34289">
            <a:spAutoFit/>
          </a:bodyPr>
          <a:lstStyle/>
          <a:p>
            <a:pPr algn="ctr" defTabSz="685188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«Чеченские дети – от рождения тупой озлобленный скот, на одном уровне с шакалами или, в лучшем случае, с волками. Это надо понимать и доносить максимально рано и четко до своих детей – держись от стаи животных подальше!»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96047" y="1659833"/>
            <a:ext cx="666767" cy="288539"/>
          </a:xfrm>
          <a:prstGeom prst="rect">
            <a:avLst/>
          </a:prstGeom>
        </p:spPr>
        <p:txBody>
          <a:bodyPr wrap="none" lIns="68526" tIns="34289" rIns="68526" bIns="34289">
            <a:spAutoFit/>
          </a:bodyPr>
          <a:lstStyle/>
          <a:p>
            <a:pPr defTabSz="685188"/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Текст:</a:t>
            </a:r>
          </a:p>
        </p:txBody>
      </p:sp>
      <p:sp>
        <p:nvSpPr>
          <p:cNvPr id="22" name="Умножение 9">
            <a:extLst>
              <a:ext uri="{FF2B5EF4-FFF2-40B4-BE49-F238E27FC236}">
                <a16:creationId xmlns:a16="http://schemas.microsoft.com/office/drawing/2014/main" id="{EFD4A262-4ABA-D2BB-A955-209BBBD277AB}"/>
              </a:ext>
            </a:extLst>
          </p:cNvPr>
          <p:cNvSpPr/>
          <p:nvPr/>
        </p:nvSpPr>
        <p:spPr>
          <a:xfrm>
            <a:off x="95976" y="1779662"/>
            <a:ext cx="3742218" cy="1584176"/>
          </a:xfrm>
          <a:prstGeom prst="mathMultiply">
            <a:avLst/>
          </a:prstGeom>
          <a:solidFill>
            <a:srgbClr val="FF0000">
              <a:alpha val="25000"/>
            </a:srgbClr>
          </a:solidFill>
          <a:ln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437" tIns="72720" rIns="145437" bIns="72720"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5452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Google Shape;54;p13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88595" y="-14795"/>
            <a:ext cx="8832300" cy="869469"/>
          </a:xfrm>
          <a:prstGeom prst="rect">
            <a:avLst/>
          </a:prstGeom>
        </p:spPr>
        <p:txBody>
          <a:bodyPr wrap="square" lIns="68526" tIns="34289" rIns="68526" bIns="34289">
            <a:spAutoFit/>
          </a:bodyPr>
          <a:lstStyle/>
          <a:p>
            <a:pPr algn="ctr" defTabSz="685188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материалов, содержащих </a:t>
            </a:r>
            <a:r>
              <a:rPr lang="ru-RU" sz="1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пропаганду и публичное демонстрирование нацистской атрибутики или символики либо атрибутики или символики, сходных с нацистской атрибутикой или символикой до степени смешения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8596" y="903250"/>
            <a:ext cx="2197814" cy="300083"/>
          </a:xfrm>
          <a:prstGeom prst="rect">
            <a:avLst/>
          </a:prstGeom>
          <a:noFill/>
        </p:spPr>
        <p:txBody>
          <a:bodyPr wrap="none" lIns="68526" tIns="34289" rIns="68526" bIns="34289">
            <a:spAutoFit/>
          </a:bodyPr>
          <a:lstStyle/>
          <a:p>
            <a:pPr defTabSz="685188"/>
            <a:r>
              <a:rPr lang="ru-RU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примеры нарушения:</a:t>
            </a:r>
          </a:p>
        </p:txBody>
      </p:sp>
      <p:pic>
        <p:nvPicPr>
          <p:cNvPr id="7" name="Рисунок 6" descr="Италия: Партия коммунистического возрождения, Национальная фашистская партия, Критическая левая, Красное знамя (политическая асс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79" y="1241043"/>
            <a:ext cx="1213036" cy="13283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61553" y="2518948"/>
            <a:ext cx="2434590" cy="727121"/>
          </a:xfrm>
          <a:prstGeom prst="rect">
            <a:avLst/>
          </a:prstGeom>
        </p:spPr>
        <p:txBody>
          <a:bodyPr wrap="square" lIns="68526" tIns="34289" rIns="68526" bIns="34289">
            <a:spAutoFit/>
          </a:bodyPr>
          <a:lstStyle/>
          <a:p>
            <a:pPr algn="ctr" defTabSz="685188"/>
            <a:r>
              <a:rPr lang="ru-RU" sz="1400" dirty="0">
                <a:solidFill>
                  <a:srgbClr val="002060"/>
                </a:solidFill>
              </a:rPr>
              <a:t>Эмблема национальной фашистской партии Италии.</a:t>
            </a:r>
          </a:p>
        </p:txBody>
      </p:sp>
      <p:pic>
        <p:nvPicPr>
          <p:cNvPr id="9" name="Рисунок 8" descr="&quot;Бриллиантовый&quot; логотип Золотого Века Гротеска - The NACHTKA…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" y="3246069"/>
            <a:ext cx="1935133" cy="96706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127944" y="4244774"/>
            <a:ext cx="2633507" cy="288539"/>
          </a:xfrm>
          <a:prstGeom prst="rect">
            <a:avLst/>
          </a:prstGeom>
        </p:spPr>
        <p:txBody>
          <a:bodyPr wrap="none" lIns="68526" tIns="34289" rIns="68526" bIns="34289">
            <a:spAutoFit/>
          </a:bodyPr>
          <a:lstStyle/>
          <a:p>
            <a:pPr defTabSz="685188"/>
            <a:r>
              <a:rPr lang="ru-RU" sz="1400" dirty="0">
                <a:solidFill>
                  <a:srgbClr val="002060"/>
                </a:solidFill>
              </a:rPr>
              <a:t>Свастика нацистской партии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190332" y="903250"/>
            <a:ext cx="5641968" cy="438580"/>
          </a:xfrm>
          <a:prstGeom prst="rect">
            <a:avLst/>
          </a:prstGeom>
        </p:spPr>
        <p:txBody>
          <a:bodyPr wrap="square" lIns="68526" tIns="34289" rIns="68526" bIns="34289">
            <a:spAutoFit/>
          </a:bodyPr>
          <a:lstStyle/>
          <a:p>
            <a:pPr algn="ctr" defTabSz="685188"/>
            <a:r>
              <a:rPr lang="ru-RU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Будет являться нарушением распространение материалов, </a:t>
            </a:r>
            <a:r>
              <a:rPr lang="ru-RU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содержащие: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693762" y="1199935"/>
            <a:ext cx="6399035" cy="2870014"/>
          </a:xfrm>
          <a:prstGeom prst="rect">
            <a:avLst/>
          </a:prstGeom>
        </p:spPr>
        <p:txBody>
          <a:bodyPr wrap="square" lIns="68526" tIns="34289" rIns="68526" bIns="34289">
            <a:spAutoFit/>
          </a:bodyPr>
          <a:lstStyle/>
          <a:p>
            <a:pPr marL="214133" indent="-214133" defTabSz="685188">
              <a:buFont typeface="Wingdings" panose="05000000000000000000" pitchFamily="2" charset="2"/>
              <a:buChar char="v"/>
            </a:pPr>
            <a:r>
              <a:rPr lang="ru-RU" sz="1300" dirty="0">
                <a:solidFill>
                  <a:srgbClr val="002060"/>
                </a:solidFill>
              </a:rPr>
              <a:t>Высказывания, пропагандирующие нацистскую символику или атрибутику, а также символику или атрибутику, сходную с нацистской до степени смешения;</a:t>
            </a:r>
          </a:p>
          <a:p>
            <a:pPr marL="214133" indent="-214133" defTabSz="685188">
              <a:buFont typeface="Wingdings" panose="05000000000000000000" pitchFamily="2" charset="2"/>
              <a:buChar char="v"/>
            </a:pPr>
            <a:r>
              <a:rPr lang="ru-RU" sz="1300" dirty="0">
                <a:solidFill>
                  <a:srgbClr val="002060"/>
                </a:solidFill>
              </a:rPr>
              <a:t>Изображения, содержащие нацистскую символику или атрибутику, а также символику или атрибутику, сходную с нацистской до степени смешения;</a:t>
            </a:r>
          </a:p>
          <a:p>
            <a:pPr marL="214133" indent="-214133" defTabSz="685188">
              <a:buFont typeface="Wingdings" panose="05000000000000000000" pitchFamily="2" charset="2"/>
              <a:buChar char="v"/>
            </a:pPr>
            <a:r>
              <a:rPr lang="ru-RU" sz="1300" dirty="0">
                <a:solidFill>
                  <a:srgbClr val="002060"/>
                </a:solidFill>
              </a:rPr>
              <a:t>Видеофонограммы, содержащие нацистскую символику или атрибутику, а также символику или атрибутику, сходную с нацистской до степени смешения.</a:t>
            </a:r>
          </a:p>
          <a:p>
            <a:pPr defTabSz="685188"/>
            <a:endParaRPr lang="en-US" sz="1300" dirty="0">
              <a:solidFill>
                <a:srgbClr val="002060"/>
              </a:solidFill>
            </a:endParaRPr>
          </a:p>
          <a:p>
            <a:pPr algn="ctr" defTabSz="685188"/>
            <a:r>
              <a:rPr lang="ru-RU" sz="1300" dirty="0">
                <a:solidFill>
                  <a:srgbClr val="002060"/>
                </a:solidFill>
              </a:rPr>
              <a:t>Высказывания, пропагандирующие нацистскую символику или атрибутику, а также символику или атрибутику, сходную с нацистской до степени смешения.</a:t>
            </a:r>
          </a:p>
          <a:p>
            <a:pPr algn="ctr" defTabSz="685188"/>
            <a:r>
              <a:rPr lang="ru-RU" sz="1300" dirty="0">
                <a:solidFill>
                  <a:srgbClr val="002060"/>
                </a:solidFill>
              </a:rPr>
              <a:t>В таких нарушениях могут встречаться слова одобрения, согласия, принятия нацистской символики или атрибутики, а также символики или атрибутики, сходной с нацистской до степени смешения.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693762" y="4328419"/>
            <a:ext cx="1739646" cy="588623"/>
          </a:xfrm>
          <a:prstGeom prst="rect">
            <a:avLst/>
          </a:prstGeom>
        </p:spPr>
        <p:txBody>
          <a:bodyPr wrap="square" lIns="68526" tIns="34289" rIns="68526" bIns="34289">
            <a:spAutoFit/>
          </a:bodyPr>
          <a:lstStyle/>
          <a:p>
            <a:pPr algn="ctr" defTabSz="685188"/>
            <a:r>
              <a:rPr lang="ru-RU" sz="1100" dirty="0">
                <a:solidFill>
                  <a:srgbClr val="002060"/>
                </a:solidFill>
              </a:rPr>
              <a:t>размещенные в осуждающих фашизм публикациях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021909" y="3938773"/>
            <a:ext cx="3771944" cy="288539"/>
          </a:xfrm>
          <a:prstGeom prst="rect">
            <a:avLst/>
          </a:prstGeom>
        </p:spPr>
        <p:txBody>
          <a:bodyPr wrap="none" lIns="68526" tIns="34289" rIns="68526" bIns="34289">
            <a:spAutoFit/>
          </a:bodyPr>
          <a:lstStyle/>
          <a:p>
            <a:pPr defTabSz="685188"/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являются нарушениями материалы:</a:t>
            </a:r>
          </a:p>
        </p:txBody>
      </p:sp>
      <p:pic>
        <p:nvPicPr>
          <p:cNvPr id="15" name="Рисунок 14" descr="http://im1-tub-ru.yandex.net/i?id=c58b12a4ed85decfb2c1fa69a84803a1-45-144&amp;n=2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409" y="4281100"/>
            <a:ext cx="914422" cy="68319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Прямоугольник 15"/>
          <p:cNvSpPr/>
          <p:nvPr/>
        </p:nvSpPr>
        <p:spPr>
          <a:xfrm>
            <a:off x="5506367" y="4315356"/>
            <a:ext cx="1999749" cy="588623"/>
          </a:xfrm>
          <a:prstGeom prst="rect">
            <a:avLst/>
          </a:prstGeom>
        </p:spPr>
        <p:txBody>
          <a:bodyPr wrap="square" lIns="68526" tIns="34289" rIns="68526" bIns="34289">
            <a:spAutoFit/>
          </a:bodyPr>
          <a:lstStyle/>
          <a:p>
            <a:pPr algn="ctr" defTabSz="685188"/>
            <a:r>
              <a:rPr lang="ru-RU" sz="1100" dirty="0">
                <a:solidFill>
                  <a:srgbClr val="002060"/>
                </a:solidFill>
              </a:rPr>
              <a:t>размещенные в публикациях, излагающих исторические события</a:t>
            </a:r>
          </a:p>
        </p:txBody>
      </p:sp>
      <p:pic>
        <p:nvPicPr>
          <p:cNvPr id="17" name="Рисунок 16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696" y="4220787"/>
            <a:ext cx="1405604" cy="88996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Умножение 9">
            <a:extLst>
              <a:ext uri="{FF2B5EF4-FFF2-40B4-BE49-F238E27FC236}">
                <a16:creationId xmlns:a16="http://schemas.microsoft.com/office/drawing/2014/main" id="{EFD4A262-4ABA-D2BB-A955-209BBBD277AB}"/>
              </a:ext>
            </a:extLst>
          </p:cNvPr>
          <p:cNvSpPr/>
          <p:nvPr/>
        </p:nvSpPr>
        <p:spPr>
          <a:xfrm>
            <a:off x="-108520" y="1203598"/>
            <a:ext cx="2751079" cy="1368152"/>
          </a:xfrm>
          <a:prstGeom prst="mathMultiply">
            <a:avLst/>
          </a:prstGeom>
          <a:solidFill>
            <a:srgbClr val="FF00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437" tIns="72720" rIns="145437" bIns="72720" rtlCol="0" anchor="ctr"/>
          <a:lstStyle/>
          <a:p>
            <a:pPr algn="ctr"/>
            <a:endParaRPr lang="ru-RU" dirty="0"/>
          </a:p>
        </p:txBody>
      </p:sp>
      <p:sp>
        <p:nvSpPr>
          <p:cNvPr id="19" name="Умножение 9">
            <a:extLst>
              <a:ext uri="{FF2B5EF4-FFF2-40B4-BE49-F238E27FC236}">
                <a16:creationId xmlns:a16="http://schemas.microsoft.com/office/drawing/2014/main" id="{EFD4A262-4ABA-D2BB-A955-209BBBD277AB}"/>
              </a:ext>
            </a:extLst>
          </p:cNvPr>
          <p:cNvSpPr/>
          <p:nvPr/>
        </p:nvSpPr>
        <p:spPr>
          <a:xfrm>
            <a:off x="-108520" y="2859782"/>
            <a:ext cx="2520280" cy="1734560"/>
          </a:xfrm>
          <a:prstGeom prst="mathMultiply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437" tIns="72720" rIns="145437" bIns="72720"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4670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Google Shape;54;p13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604647" y="0"/>
            <a:ext cx="7934706" cy="623248"/>
          </a:xfrm>
          <a:prstGeom prst="rect">
            <a:avLst/>
          </a:prstGeom>
        </p:spPr>
        <p:txBody>
          <a:bodyPr wrap="square" lIns="68540" tIns="34289" rIns="68540" bIns="34289">
            <a:spAutoFit/>
          </a:bodyPr>
          <a:lstStyle/>
          <a:p>
            <a:pPr algn="ctr" defTabSz="685341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материалов, содержащих публичные призывы к экстремистским действиям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4592" y="769854"/>
            <a:ext cx="8814816" cy="11657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txBody>
          <a:bodyPr wrap="square" lIns="68540" tIns="34289" rIns="68540" bIns="34289">
            <a:spAutoFit/>
          </a:bodyPr>
          <a:lstStyle/>
          <a:p>
            <a:pPr algn="ctr" defTabSz="685341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«Призыв» - высказывание, в котором автор побуждает адресата к выполнению определенных действий, для достижения целей, наступление которых, по мнению автора, невозможно без вовлечения адресата.</a:t>
            </a:r>
            <a:endParaRPr lang="en-US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341"/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341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«Экстремистские действия» - перечень деяний дается в ст.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ФЗ «О противодействии экстремистской деятельности».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2306" y="2002838"/>
            <a:ext cx="8732520" cy="715578"/>
          </a:xfrm>
          <a:prstGeom prst="rect">
            <a:avLst/>
          </a:prstGeom>
        </p:spPr>
        <p:txBody>
          <a:bodyPr wrap="square" lIns="68540" tIns="34289" rIns="68540" bIns="34289">
            <a:spAutoFit/>
          </a:bodyPr>
          <a:lstStyle/>
          <a:p>
            <a:pPr algn="ctr" defTabSz="685341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нарушение тогда, когда в материале содержится побуждение к любому из указанных в законе «О противодействии экстремистской деятельности» действий или пропаганда подобных деяний.</a:t>
            </a:r>
          </a:p>
          <a:p>
            <a:pPr algn="ctr" defTabSz="685341"/>
            <a:r>
              <a:rPr lang="ru-RU" sz="1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Суть данного нарушения - распространение идеологии экстремизма.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89818" y="3271231"/>
            <a:ext cx="2976372" cy="334706"/>
          </a:xfrm>
          <a:prstGeom prst="rect">
            <a:avLst/>
          </a:prstGeom>
        </p:spPr>
        <p:txBody>
          <a:bodyPr wrap="square" lIns="68540" tIns="34289" rIns="68540" bIns="34289">
            <a:spAutoFit/>
          </a:bodyPr>
          <a:lstStyle/>
          <a:p>
            <a:pPr algn="just" defTabSz="685341"/>
            <a:r>
              <a:rPr lang="ru-RU" sz="1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НАРУШЕНИЯ:</a:t>
            </a:r>
            <a:endParaRPr lang="ru-RU" sz="17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6918" y="3696770"/>
            <a:ext cx="6056596" cy="715578"/>
          </a:xfrm>
          <a:prstGeom prst="rect">
            <a:avLst/>
          </a:prstGeom>
        </p:spPr>
        <p:txBody>
          <a:bodyPr wrap="square" lIns="68540" tIns="34289" rIns="68540" bIns="34289">
            <a:spAutoFit/>
          </a:bodyPr>
          <a:lstStyle/>
          <a:p>
            <a:pPr algn="ctr" defTabSz="685341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«Только с оружием в руках можно уничтожить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существующее правительство.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уходить в подполье и создавать подпольные организации по борьбе с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правительством воров»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07304" y="3446818"/>
            <a:ext cx="632285" cy="288539"/>
          </a:xfrm>
          <a:prstGeom prst="rect">
            <a:avLst/>
          </a:prstGeom>
        </p:spPr>
        <p:txBody>
          <a:bodyPr wrap="none" lIns="68540" tIns="34289" rIns="68540" bIns="34289">
            <a:spAutoFit/>
          </a:bodyPr>
          <a:lstStyle/>
          <a:p>
            <a:pPr defTabSz="685341"/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</a:p>
        </p:txBody>
      </p:sp>
      <p:pic>
        <p:nvPicPr>
          <p:cNvPr id="11" name="Рисунок 10"/>
          <p:cNvPicPr/>
          <p:nvPr/>
        </p:nvPicPr>
        <p:blipFill rotWithShape="1">
          <a:blip r:embed="rId3" cstate="print"/>
          <a:srcRect l="17419" t="39418" r="65649" b="40187"/>
          <a:stretch/>
        </p:blipFill>
        <p:spPr>
          <a:xfrm>
            <a:off x="6388718" y="3292610"/>
            <a:ext cx="500634" cy="585363"/>
          </a:xfrm>
          <a:prstGeom prst="rect">
            <a:avLst/>
          </a:prstGeom>
        </p:spPr>
      </p:pic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445" y="3321998"/>
            <a:ext cx="1995678" cy="1592751"/>
          </a:xfrm>
        </p:spPr>
      </p:pic>
      <p:sp>
        <p:nvSpPr>
          <p:cNvPr id="13" name="Умножение 9">
            <a:extLst>
              <a:ext uri="{FF2B5EF4-FFF2-40B4-BE49-F238E27FC236}">
                <a16:creationId xmlns:a16="http://schemas.microsoft.com/office/drawing/2014/main" id="{EFD4A262-4ABA-D2BB-A955-209BBBD277AB}"/>
              </a:ext>
            </a:extLst>
          </p:cNvPr>
          <p:cNvSpPr/>
          <p:nvPr/>
        </p:nvSpPr>
        <p:spPr>
          <a:xfrm>
            <a:off x="486919" y="3219822"/>
            <a:ext cx="5809706" cy="1755098"/>
          </a:xfrm>
          <a:prstGeom prst="mathMultiply">
            <a:avLst/>
          </a:prstGeom>
          <a:solidFill>
            <a:srgbClr val="FF0000">
              <a:alpha val="2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437" tIns="72720" rIns="145437" bIns="72720"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210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23478"/>
            <a:ext cx="5544616" cy="64807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Официальные источники: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8160" y="1275606"/>
            <a:ext cx="3561793" cy="37707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033" y="1275606"/>
            <a:ext cx="3960440" cy="37707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7F0FAF-0DFF-4E57-9D45-B3667D1C79A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/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1708697669"/>
              </p:ext>
            </p:extLst>
          </p:nvPr>
        </p:nvGraphicFramePr>
        <p:xfrm>
          <a:off x="280852" y="699542"/>
          <a:ext cx="8539621" cy="4341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507854"/>
            <a:ext cx="1656184" cy="14916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26" y="-40646"/>
            <a:ext cx="611560" cy="67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8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3154</TotalTime>
  <Words>2063</Words>
  <Application>Microsoft Office PowerPoint</Application>
  <PresentationFormat>Экран (16:9)</PresentationFormat>
  <Paragraphs>131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18</vt:i4>
      </vt:variant>
    </vt:vector>
  </HeadingPairs>
  <TitlesOfParts>
    <vt:vector size="36" baseType="lpstr">
      <vt:lpstr>Arial</vt:lpstr>
      <vt:lpstr>Calibri</vt:lpstr>
      <vt:lpstr>Calibri Light</vt:lpstr>
      <vt:lpstr>DejaVu Sans</vt:lpstr>
      <vt:lpstr>Symbol</vt:lpstr>
      <vt:lpstr>Times New Roman</vt:lpstr>
      <vt:lpstr>Wingdings</vt:lpstr>
      <vt:lpstr>XO Oriel</vt:lpstr>
      <vt:lpstr>Office Theme</vt:lpstr>
      <vt:lpstr>Тема Office</vt:lpstr>
      <vt:lpstr>1_Тема Office</vt:lpstr>
      <vt:lpstr>9_Тема Office</vt:lpstr>
      <vt:lpstr>1_Simple Light</vt:lpstr>
      <vt:lpstr>4_Simple Light</vt:lpstr>
      <vt:lpstr>5_Simple Light</vt:lpstr>
      <vt:lpstr>6_Simple Light</vt:lpstr>
      <vt:lpstr>7_Simple Light</vt:lpstr>
      <vt:lpstr>8_Simple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Официальные источники: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Статистика нарушений в части распространения материалов и (или) сообщений организаций, признанных на территории РФ экстремистскими  2021-2022 гг.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Пользователь</dc:creator>
  <dc:description/>
  <cp:lastModifiedBy>Янина</cp:lastModifiedBy>
  <cp:revision>264</cp:revision>
  <cp:lastPrinted>2021-05-21T12:06:00Z</cp:lastPrinted>
  <dcterms:created xsi:type="dcterms:W3CDTF">2021-05-09T13:54:15Z</dcterms:created>
  <dcterms:modified xsi:type="dcterms:W3CDTF">2022-12-06T06:15:01Z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9</vt:i4>
  </property>
</Properties>
</file>